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34615" autoAdjust="0"/>
    <p:restoredTop sz="86380" autoAdjust="0"/>
  </p:normalViewPr>
  <p:slideViewPr>
    <p:cSldViewPr>
      <p:cViewPr varScale="1">
        <p:scale>
          <a:sx n="109" d="100"/>
          <a:sy n="109" d="100"/>
        </p:scale>
        <p:origin x="-624"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8" name="Rectangle 7"/>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762000" y="3200400"/>
            <a:ext cx="7543800" cy="1524000"/>
          </a:xfrm>
        </p:spPr>
        <p:txBody>
          <a:bodyPr>
            <a:noAutofit/>
          </a:bodyPr>
          <a:lstStyle>
            <a:lvl1pPr>
              <a:defRPr sz="8000"/>
            </a:lvl1pPr>
          </a:lstStyle>
          <a:p>
            <a:r>
              <a:rPr lang="ru-RU" smtClean="0"/>
              <a:t>Образец заголовка</a:t>
            </a:r>
            <a:endParaRPr lang="en-US" dirty="0"/>
          </a:p>
        </p:txBody>
      </p:sp>
      <p:sp>
        <p:nvSpPr>
          <p:cNvPr id="3" name="Subtitle 2"/>
          <p:cNvSpPr>
            <a:spLocks noGrp="1"/>
          </p:cNvSpPr>
          <p:nvPr>
            <p:ph type="subTitle" idx="1"/>
          </p:nvPr>
        </p:nvSpPr>
        <p:spPr>
          <a:xfrm>
            <a:off x="762000" y="4724400"/>
            <a:ext cx="6858000" cy="990600"/>
          </a:xfrm>
        </p:spPr>
        <p:txBody>
          <a:bodyPr anchor="t" anchorCtr="0">
            <a:normAutofit/>
          </a:bodyPr>
          <a:lstStyle>
            <a:lvl1pPr marL="0" indent="0" algn="l">
              <a:buNone/>
              <a:defRPr sz="28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17.02.2017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7" name="Rectangle 6"/>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914400" y="685800"/>
            <a:ext cx="7239000" cy="3886200"/>
          </a:xfrm>
        </p:spPr>
        <p:txBody>
          <a:bodyPr vert="eaVert" anchor="t" anchorCtr="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17.02.2017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2000" y="685801"/>
            <a:ext cx="1828800" cy="5410199"/>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2590800" y="685801"/>
            <a:ext cx="5715000" cy="4876800"/>
          </a:xfrm>
        </p:spPr>
        <p:txBody>
          <a:bodyPr vert="eaVert" anchor="t" anchorCtr="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17.02.2017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17.02.2017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62000" y="3276600"/>
            <a:ext cx="7543800" cy="1676400"/>
          </a:xfrm>
        </p:spPr>
        <p:txBody>
          <a:bodyPr anchor="b" anchorCtr="0"/>
          <a:lstStyle>
            <a:lvl1pPr algn="l">
              <a:defRPr sz="5400" b="0" cap="all"/>
            </a:lvl1pPr>
          </a:lstStyle>
          <a:p>
            <a:r>
              <a:rPr lang="ru-RU" smtClean="0"/>
              <a:t>Образец заголовка</a:t>
            </a:r>
            <a:endParaRPr lang="en-US" dirty="0"/>
          </a:p>
        </p:txBody>
      </p:sp>
      <p:sp>
        <p:nvSpPr>
          <p:cNvPr id="3" name="Text Placeholder 2"/>
          <p:cNvSpPr>
            <a:spLocks noGrp="1"/>
          </p:cNvSpPr>
          <p:nvPr>
            <p:ph type="body" idx="1"/>
          </p:nvPr>
        </p:nvSpPr>
        <p:spPr>
          <a:xfrm>
            <a:off x="762000" y="4953000"/>
            <a:ext cx="6858000" cy="914400"/>
          </a:xfrm>
        </p:spPr>
        <p:txBody>
          <a:bodyPr anchor="t" anchorCtr="0">
            <a:normAutofit/>
          </a:bodyPr>
          <a:lstStyle>
            <a:lvl1pPr marL="0" indent="0">
              <a:buNone/>
              <a:defRPr sz="28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17.02.2017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8" name="Rectangle 7"/>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sz="half" idx="1"/>
          </p:nvPr>
        </p:nvSpPr>
        <p:spPr>
          <a:xfrm>
            <a:off x="7620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46482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4"/>
          <p:cNvSpPr>
            <a:spLocks noGrp="1"/>
          </p:cNvSpPr>
          <p:nvPr>
            <p:ph type="dt" sz="half" idx="10"/>
          </p:nvPr>
        </p:nvSpPr>
        <p:spPr/>
        <p:txBody>
          <a:bodyPr/>
          <a:lstStyle/>
          <a:p>
            <a:fld id="{B4C71EC6-210F-42DE-9C53-41977AD35B3D}" type="datetimeFigureOut">
              <a:rPr lang="ru-RU" smtClean="0"/>
              <a:t>17.02.2017</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7589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7589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51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1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Date Placeholder 6"/>
          <p:cNvSpPr>
            <a:spLocks noGrp="1"/>
          </p:cNvSpPr>
          <p:nvPr>
            <p:ph type="dt" sz="half" idx="10"/>
          </p:nvPr>
        </p:nvSpPr>
        <p:spPr/>
        <p:txBody>
          <a:bodyPr/>
          <a:lstStyle/>
          <a:p>
            <a:fld id="{B4C71EC6-210F-42DE-9C53-41977AD35B3D}" type="datetimeFigureOut">
              <a:rPr lang="ru-RU" smtClean="0"/>
              <a:t>17.02.2017</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cxnSp>
        <p:nvCxnSpPr>
          <p:cNvPr id="11" name="Straight Connector 10"/>
          <p:cNvCxnSpPr/>
          <p:nvPr/>
        </p:nvCxnSpPr>
        <p:spPr>
          <a:xfrm>
            <a:off x="7589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6451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4C71EC6-210F-42DE-9C53-41977AD35B3D}" type="datetimeFigureOut">
              <a:rPr lang="ru-RU" smtClean="0"/>
              <a:t>17.02.2017</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t>17.02.2017</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0"/>
            <a:ext cx="6784848" cy="1600200"/>
          </a:xfrm>
        </p:spPr>
        <p:txBody>
          <a:bodyPr anchor="b">
            <a:normAutofit/>
          </a:bodyPr>
          <a:lstStyle>
            <a:lvl1pPr algn="l">
              <a:defRPr sz="5400" b="0"/>
            </a:lvl1pPr>
          </a:lstStyle>
          <a:p>
            <a:r>
              <a:rPr lang="ru-RU" smtClean="0"/>
              <a:t>Образец заголовка</a:t>
            </a:r>
            <a:endParaRPr lang="en-US"/>
          </a:p>
        </p:txBody>
      </p:sp>
      <p:sp>
        <p:nvSpPr>
          <p:cNvPr id="3" name="Content Placeholder 2"/>
          <p:cNvSpPr>
            <a:spLocks noGrp="1"/>
          </p:cNvSpPr>
          <p:nvPr>
            <p:ph idx="1"/>
          </p:nvPr>
        </p:nvSpPr>
        <p:spPr>
          <a:xfrm>
            <a:off x="3710866" y="457200"/>
            <a:ext cx="4594934" cy="4114799"/>
          </a:xfrm>
        </p:spPr>
        <p:txBody>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762001" y="457200"/>
            <a:ext cx="2673657" cy="4114800"/>
          </a:xfrm>
        </p:spPr>
        <p:txBody>
          <a:bodyPr>
            <a:normAutofit/>
          </a:bodyPr>
          <a:lstStyle>
            <a:lvl1pPr marL="0" indent="0">
              <a:buNone/>
              <a:defRPr sz="21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17.02.2017</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cxnSp>
        <p:nvCxnSpPr>
          <p:cNvPr id="10" name="Straight Connector 9"/>
          <p:cNvCxnSpPr/>
          <p:nvPr/>
        </p:nvCxnSpPr>
        <p:spPr>
          <a:xfrm rot="5400000">
            <a:off x="1677194" y="2514600"/>
            <a:ext cx="3810000" cy="1588"/>
          </a:xfrm>
          <a:prstGeom prst="line">
            <a:avLst/>
          </a:prstGeom>
          <a:ln>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758952" y="4572000"/>
            <a:ext cx="6784848" cy="1600200"/>
          </a:xfrm>
        </p:spPr>
        <p:txBody>
          <a:bodyPr anchor="b">
            <a:normAutofit/>
          </a:bodyPr>
          <a:lstStyle>
            <a:lvl1pPr algn="l">
              <a:defRPr sz="5400" b="0"/>
            </a:lvl1pPr>
          </a:lstStyle>
          <a:p>
            <a:r>
              <a:rPr lang="ru-RU" smtClean="0"/>
              <a:t>Образец заголовка</a:t>
            </a:r>
            <a:endParaRPr lang="en-US" dirty="0"/>
          </a:p>
        </p:txBody>
      </p:sp>
      <p:sp>
        <p:nvSpPr>
          <p:cNvPr id="3" name="Picture Placeholder 2"/>
          <p:cNvSpPr>
            <a:spLocks noGrp="1"/>
          </p:cNvSpPr>
          <p:nvPr>
            <p:ph type="pic" idx="1"/>
          </p:nvPr>
        </p:nvSpPr>
        <p:spPr>
          <a:xfrm>
            <a:off x="777240" y="457200"/>
            <a:ext cx="7543800" cy="2895600"/>
          </a:xfrm>
          <a:ln w="6350">
            <a:solidFill>
              <a:schemeClr val="tx2"/>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a:p>
        </p:txBody>
      </p:sp>
      <p:sp>
        <p:nvSpPr>
          <p:cNvPr id="4" name="Text Placeholder 3"/>
          <p:cNvSpPr>
            <a:spLocks noGrp="1"/>
          </p:cNvSpPr>
          <p:nvPr>
            <p:ph type="body" sz="half" idx="2"/>
          </p:nvPr>
        </p:nvSpPr>
        <p:spPr>
          <a:xfrm>
            <a:off x="850392" y="3505200"/>
            <a:ext cx="7391400" cy="804862"/>
          </a:xfrm>
        </p:spPr>
        <p:txBody>
          <a:bodyPr anchor="t" anchorCtr="0">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17.02.2017</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2000" y="4572000"/>
            <a:ext cx="6781800" cy="1600200"/>
          </a:xfrm>
          <a:prstGeom prst="rect">
            <a:avLst/>
          </a:prstGeom>
        </p:spPr>
        <p:txBody>
          <a:bodyPr vert="horz" lIns="91440" tIns="45720" rIns="91440" bIns="45720" rtlCol="0" anchor="b" anchorCtr="0">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762000" y="685800"/>
            <a:ext cx="7543800" cy="3886200"/>
          </a:xfrm>
          <a:prstGeom prst="rect">
            <a:avLst/>
          </a:prstGeom>
        </p:spPr>
        <p:txBody>
          <a:bodyPr vert="horz" lIns="91440" tIns="45720" rIns="91440" bIns="45720" rtlCol="0" anchor="ctr" anchorCtr="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248400" y="6208776"/>
            <a:ext cx="2133600" cy="365125"/>
          </a:xfrm>
          <a:prstGeom prst="rect">
            <a:avLst/>
          </a:prstGeom>
        </p:spPr>
        <p:txBody>
          <a:bodyPr vert="horz" lIns="91440" tIns="45720" rIns="91440" bIns="45720" rtlCol="0" anchor="ctr"/>
          <a:lstStyle>
            <a:lvl1pPr algn="r">
              <a:defRPr sz="1200" b="1">
                <a:solidFill>
                  <a:schemeClr val="tx2">
                    <a:lumMod val="90000"/>
                    <a:lumOff val="10000"/>
                  </a:schemeClr>
                </a:solidFill>
                <a:latin typeface="+mn-lt"/>
              </a:defRPr>
            </a:lvl1pPr>
          </a:lstStyle>
          <a:p>
            <a:fld id="{B4C71EC6-210F-42DE-9C53-41977AD35B3D}" type="datetimeFigureOut">
              <a:rPr lang="ru-RU" smtClean="0"/>
              <a:t>17.02.2017</a:t>
            </a:fld>
            <a:endParaRPr lang="ru-RU"/>
          </a:p>
        </p:txBody>
      </p:sp>
      <p:sp>
        <p:nvSpPr>
          <p:cNvPr id="5" name="Footer Placeholder 4"/>
          <p:cNvSpPr>
            <a:spLocks noGrp="1"/>
          </p:cNvSpPr>
          <p:nvPr>
            <p:ph type="ftr" sz="quarter" idx="3"/>
          </p:nvPr>
        </p:nvSpPr>
        <p:spPr>
          <a:xfrm>
            <a:off x="761999" y="6208776"/>
            <a:ext cx="4873869" cy="365125"/>
          </a:xfrm>
          <a:prstGeom prst="rect">
            <a:avLst/>
          </a:prstGeom>
        </p:spPr>
        <p:txBody>
          <a:bodyPr vert="horz" lIns="91440" tIns="45720" rIns="91440" bIns="45720" rtlCol="0" anchor="ctr"/>
          <a:lstStyle>
            <a:lvl1pPr algn="l">
              <a:defRPr sz="1200" b="1">
                <a:solidFill>
                  <a:schemeClr val="tx2">
                    <a:lumMod val="90000"/>
                    <a:lumOff val="10000"/>
                  </a:schemeClr>
                </a:solidFill>
              </a:defRPr>
            </a:lvl1pPr>
          </a:lstStyle>
          <a:p>
            <a:endParaRPr lang="ru-RU"/>
          </a:p>
        </p:txBody>
      </p:sp>
      <p:sp>
        <p:nvSpPr>
          <p:cNvPr id="6" name="Slide Number Placeholder 5"/>
          <p:cNvSpPr>
            <a:spLocks noGrp="1"/>
          </p:cNvSpPr>
          <p:nvPr>
            <p:ph type="sldNum" sz="quarter" idx="4"/>
          </p:nvPr>
        </p:nvSpPr>
        <p:spPr>
          <a:xfrm>
            <a:off x="7620000" y="5687568"/>
            <a:ext cx="762000" cy="365125"/>
          </a:xfrm>
          <a:prstGeom prst="rect">
            <a:avLst/>
          </a:prstGeom>
        </p:spPr>
        <p:txBody>
          <a:bodyPr vert="horz" lIns="91440" tIns="45720" rIns="91440" bIns="45720" rtlCol="0" anchor="ctr"/>
          <a:lstStyle>
            <a:lvl1pPr algn="r">
              <a:defRPr sz="2400">
                <a:solidFill>
                  <a:schemeClr val="tx1">
                    <a:lumMod val="85000"/>
                    <a:lumOff val="15000"/>
                  </a:schemeClr>
                </a:solidFill>
                <a:latin typeface="+mj-lt"/>
              </a:defRPr>
            </a:lvl1pPr>
          </a:lstStyle>
          <a:p>
            <a:fld id="{B19B0651-EE4F-4900-A07F-96A6BFA9D0F0}" type="slidenum">
              <a:rPr lang="ru-RU" smtClean="0"/>
              <a:t>‹#›</a:t>
            </a:fld>
            <a:endParaRPr lang="ru-RU"/>
          </a:p>
        </p:txBody>
      </p:sp>
      <p:sp>
        <p:nvSpPr>
          <p:cNvPr id="8" name="Rectangle 7"/>
          <p:cNvSpPr/>
          <p:nvPr/>
        </p:nvSpPr>
        <p:spPr>
          <a:xfrm>
            <a:off x="777240" y="0"/>
            <a:ext cx="7543800" cy="381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spcBef>
          <a:spcPct val="0"/>
        </a:spcBef>
        <a:buNone/>
        <a:defRPr sz="54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594360" indent="-274320" algn="l" defTabSz="914400" rtl="0" eaLnBrk="1" latinLnBrk="0" hangingPunct="1">
        <a:spcBef>
          <a:spcPct val="20000"/>
        </a:spcBef>
        <a:buClr>
          <a:schemeClr val="accent1"/>
        </a:buClr>
        <a:buFont typeface="Arial" pitchFamily="34" charset="0"/>
        <a:buChar char="•"/>
        <a:defRPr sz="2200" kern="1200">
          <a:solidFill>
            <a:schemeClr val="tx2"/>
          </a:solidFill>
          <a:latin typeface="+mn-lt"/>
          <a:ea typeface="+mn-ea"/>
          <a:cs typeface="+mn-cs"/>
        </a:defRPr>
      </a:lvl2pPr>
      <a:lvl3pPr marL="868680" indent="-228600" algn="l" defTabSz="914400" rtl="0" eaLnBrk="1" latinLnBrk="0" hangingPunct="1">
        <a:spcBef>
          <a:spcPct val="20000"/>
        </a:spcBef>
        <a:buClr>
          <a:schemeClr val="accent1"/>
        </a:buClr>
        <a:buFont typeface="Arial" pitchFamily="34" charset="0"/>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4pPr>
      <a:lvl5pPr marL="1371600" indent="-228600" algn="l" defTabSz="914400" rtl="0" eaLnBrk="1" latinLnBrk="0" hangingPunct="1">
        <a:spcBef>
          <a:spcPct val="20000"/>
        </a:spcBef>
        <a:buClr>
          <a:schemeClr val="accent1"/>
        </a:buClr>
        <a:buFont typeface="Arial" pitchFamily="34" charset="0"/>
        <a:buChar char="•"/>
        <a:defRPr sz="1800" kern="1200" baseline="0">
          <a:solidFill>
            <a:schemeClr val="tx2"/>
          </a:solidFill>
          <a:latin typeface="+mn-lt"/>
          <a:ea typeface="+mn-ea"/>
          <a:cs typeface="+mn-cs"/>
        </a:defRPr>
      </a:lvl5pPr>
      <a:lvl6pPr marL="164592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6pPr>
      <a:lvl7pPr marL="1901952"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755576" y="4509120"/>
            <a:ext cx="7543800" cy="1524000"/>
          </a:xfrm>
        </p:spPr>
        <p:txBody>
          <a:bodyPr/>
          <a:lstStyle/>
          <a:p>
            <a:r>
              <a:rPr lang="ru-RU" dirty="0"/>
              <a:t/>
            </a:r>
            <a:br>
              <a:rPr lang="ru-RU" dirty="0"/>
            </a:br>
            <a:r>
              <a:rPr lang="ru-RU" dirty="0" smtClean="0"/>
              <a:t/>
            </a:r>
            <a:br>
              <a:rPr lang="ru-RU" dirty="0" smtClean="0"/>
            </a:br>
            <a:r>
              <a:rPr lang="ru-RU" dirty="0"/>
              <a:t/>
            </a:r>
            <a:br>
              <a:rPr lang="ru-RU" dirty="0"/>
            </a:br>
            <a:r>
              <a:rPr lang="ru-RU" dirty="0" smtClean="0"/>
              <a:t>Основные способы решения конфликта</a:t>
            </a:r>
            <a:endParaRPr lang="ru-RU" dirty="0"/>
          </a:p>
        </p:txBody>
      </p:sp>
    </p:spTree>
    <p:extLst>
      <p:ext uri="{BB962C8B-B14F-4D97-AF65-F5344CB8AC3E}">
        <p14:creationId xmlns:p14="http://schemas.microsoft.com/office/powerpoint/2010/main" val="418494774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99592" y="1844824"/>
            <a:ext cx="6781800" cy="3024336"/>
          </a:xfrm>
        </p:spPr>
        <p:txBody>
          <a:bodyPr>
            <a:noAutofit/>
          </a:bodyPr>
          <a:lstStyle/>
          <a:p>
            <a:r>
              <a:rPr lang="ru-RU" sz="2000" i="1" dirty="0"/>
              <a:t>Уклонение (избежание, уход).</a:t>
            </a:r>
            <a:r>
              <a:rPr lang="ru-RU" sz="2000" dirty="0"/>
              <a:t> </a:t>
            </a:r>
            <a:r>
              <a:rPr lang="ru-RU" sz="2000" dirty="0" smtClean="0"/>
              <a:t/>
            </a:r>
            <a:br>
              <a:rPr lang="ru-RU" sz="2000" dirty="0" smtClean="0"/>
            </a:br>
            <a:r>
              <a:rPr lang="ru-RU" sz="2000" dirty="0" smtClean="0"/>
              <a:t>Данная </a:t>
            </a:r>
            <a:r>
              <a:rPr lang="ru-RU" sz="2000" dirty="0"/>
              <a:t>форма поведения выбирается тогда, когда индивид не хочет отстаивать свои права, сотрудничать для выработки решения, воздерживается от высказывания своей позиции, уклоняется от спора. Этот стиль предполагает тенденцию ухода от ответственности за решения. Такое поведение возможно, если исход конфликта для индивида не особенно важен, либо, если ситуация слишком сложна и разрешение конфликта потребует много сил у его участников, либо у индивида не хватает власти для решения конфликта в свою пользу.</a:t>
            </a:r>
            <a:br>
              <a:rPr lang="ru-RU" sz="2000" dirty="0"/>
            </a:br>
            <a:endParaRPr lang="ru-RU" sz="2000" dirty="0"/>
          </a:p>
        </p:txBody>
      </p:sp>
    </p:spTree>
    <p:extLst>
      <p:ext uri="{BB962C8B-B14F-4D97-AF65-F5344CB8AC3E}">
        <p14:creationId xmlns:p14="http://schemas.microsoft.com/office/powerpoint/2010/main" val="208468045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71600" y="3356992"/>
            <a:ext cx="6781800" cy="1600200"/>
          </a:xfrm>
        </p:spPr>
        <p:txBody>
          <a:bodyPr>
            <a:noAutofit/>
          </a:bodyPr>
          <a:lstStyle/>
          <a:p>
            <a:r>
              <a:rPr lang="ru-RU" sz="2000" i="1" dirty="0"/>
              <a:t>Противоборство, конкуренция</a:t>
            </a:r>
            <a:r>
              <a:rPr lang="ru-RU" sz="2000" dirty="0"/>
              <a:t> </a:t>
            </a:r>
            <a:r>
              <a:rPr lang="ru-RU" sz="2000" dirty="0" smtClean="0"/>
              <a:t> характеризуется </a:t>
            </a:r>
            <a:r>
              <a:rPr lang="ru-RU" sz="2000" dirty="0"/>
              <a:t>активной борьбой индивида за свои интересы, применением всех доступных ему средств для достижения поставленных целей: применением власти, принуждения, других средств давления на оппонентов, использованием зависимости других участников от него. Ситуация воспринимается индивидом как крайне значимая для него, как вопрос победы или поражения, что предполагает жесткую позицию по отношению к оппонентам и непримиримый антагонизм к другим участникам конфликта в случае их сопротивления.</a:t>
            </a:r>
            <a:br>
              <a:rPr lang="ru-RU" sz="2000" dirty="0"/>
            </a:br>
            <a:endParaRPr lang="ru-RU" sz="2000" dirty="0"/>
          </a:p>
        </p:txBody>
      </p:sp>
    </p:spTree>
    <p:extLst>
      <p:ext uri="{BB962C8B-B14F-4D97-AF65-F5344CB8AC3E}">
        <p14:creationId xmlns:p14="http://schemas.microsoft.com/office/powerpoint/2010/main" val="82701109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2200" i="1" dirty="0"/>
              <a:t>Сотрудничество</a:t>
            </a:r>
            <a:r>
              <a:rPr lang="ru-RU" sz="2200" dirty="0"/>
              <a:t> означает, что индивид активно участвует в поиске решения, удовлетворяющего всех участников взаимодействия, но не забывая при этом и свои интересы. Предполагается открытый обмен мнениями, заинтересованность всех участников конфликта в выработке общего решения. Данная форма требует положительной работы и участия всех сторон. Если у оппонентов есть время, а решение проблемы имеет для всех важное значение, то при таком подходе возможно всестороннее обсуждение вопроса, возникших разногласий и выработка общего решения с соблюдением интересов всех участников.</a:t>
            </a:r>
            <a:r>
              <a:rPr lang="ru-RU" dirty="0"/>
              <a:t/>
            </a:r>
            <a:br>
              <a:rPr lang="ru-RU" dirty="0"/>
            </a:br>
            <a:endParaRPr lang="ru-RU" dirty="0"/>
          </a:p>
        </p:txBody>
      </p:sp>
    </p:spTree>
    <p:extLst>
      <p:ext uri="{BB962C8B-B14F-4D97-AF65-F5344CB8AC3E}">
        <p14:creationId xmlns:p14="http://schemas.microsoft.com/office/powerpoint/2010/main" val="314173278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extLst>
              <p:ext uri="{D42A27DB-BD31-4B8C-83A1-F6EECF244321}">
                <p14:modId xmlns:p14="http://schemas.microsoft.com/office/powerpoint/2010/main" val="3249444966"/>
              </p:ext>
            </p:extLst>
          </p:nvPr>
        </p:nvGraphicFramePr>
        <p:xfrm>
          <a:off x="1844040" y="1562101"/>
          <a:ext cx="5379720" cy="2387761"/>
        </p:xfrm>
        <a:graphic>
          <a:graphicData uri="http://schemas.openxmlformats.org/drawingml/2006/table">
            <a:tbl>
              <a:tblPr>
                <a:tableStyleId>{5C22544A-7EE6-4342-B048-85BDC9FD1C3A}</a:tableStyleId>
              </a:tblPr>
              <a:tblGrid>
                <a:gridCol w="2689860"/>
                <a:gridCol w="2689860"/>
              </a:tblGrid>
              <a:tr h="190386">
                <a:tc>
                  <a:txBody>
                    <a:bodyPr/>
                    <a:lstStyle/>
                    <a:p>
                      <a:pPr algn="ctr">
                        <a:spcAft>
                          <a:spcPts val="600"/>
                        </a:spcAft>
                        <a:tabLst>
                          <a:tab pos="5850890" algn="l"/>
                        </a:tabLst>
                      </a:pPr>
                      <a:r>
                        <a:rPr lang="ru-RU" sz="1400">
                          <a:effectLst/>
                        </a:rPr>
                        <a:t>Этапы развития конфликта</a:t>
                      </a:r>
                      <a:endParaRPr lang="ru-RU" sz="1000">
                        <a:effectLst/>
                        <a:latin typeface="Times New Roman"/>
                        <a:ea typeface="Times New Roman"/>
                      </a:endParaRPr>
                    </a:p>
                  </a:txBody>
                  <a:tcPr marL="68580" marR="68580" marT="0" marB="0"/>
                </a:tc>
                <a:tc>
                  <a:txBody>
                    <a:bodyPr/>
                    <a:lstStyle/>
                    <a:p>
                      <a:pPr algn="ctr">
                        <a:spcAft>
                          <a:spcPts val="600"/>
                        </a:spcAft>
                        <a:tabLst>
                          <a:tab pos="5850890" algn="l"/>
                        </a:tabLst>
                      </a:pPr>
                      <a:r>
                        <a:rPr lang="ru-RU" sz="1400">
                          <a:effectLst/>
                        </a:rPr>
                        <a:t>Возможности переговоров</a:t>
                      </a:r>
                      <a:endParaRPr lang="ru-RU" sz="1000">
                        <a:effectLst/>
                        <a:latin typeface="Times New Roman"/>
                        <a:ea typeface="Times New Roman"/>
                      </a:endParaRPr>
                    </a:p>
                  </a:txBody>
                  <a:tcPr marL="68580" marR="68580" marT="0" marB="0"/>
                </a:tc>
              </a:tr>
              <a:tr h="571157">
                <a:tc>
                  <a:txBody>
                    <a:bodyPr/>
                    <a:lstStyle/>
                    <a:p>
                      <a:pPr>
                        <a:spcAft>
                          <a:spcPts val="0"/>
                        </a:spcAft>
                        <a:tabLst>
                          <a:tab pos="5850890" algn="l"/>
                        </a:tabLst>
                      </a:pPr>
                      <a:r>
                        <a:rPr lang="ru-RU" sz="1400">
                          <a:effectLst/>
                        </a:rPr>
                        <a:t>Напряженность,</a:t>
                      </a:r>
                      <a:endParaRPr lang="ru-RU" sz="1000">
                        <a:effectLst/>
                      </a:endParaRPr>
                    </a:p>
                    <a:p>
                      <a:pPr>
                        <a:spcAft>
                          <a:spcPts val="0"/>
                        </a:spcAft>
                        <a:tabLst>
                          <a:tab pos="5850890" algn="l"/>
                        </a:tabLst>
                      </a:pPr>
                      <a:r>
                        <a:rPr lang="ru-RU" sz="1400">
                          <a:effectLst/>
                        </a:rPr>
                        <a:t>Несогласие;</a:t>
                      </a:r>
                      <a:endParaRPr lang="ru-RU" sz="1000">
                        <a:effectLst/>
                        <a:latin typeface="Times New Roman"/>
                        <a:ea typeface="Times New Roman"/>
                      </a:endParaRPr>
                    </a:p>
                  </a:txBody>
                  <a:tcPr marL="68580" marR="68580" marT="0" marB="0"/>
                </a:tc>
                <a:tc>
                  <a:txBody>
                    <a:bodyPr/>
                    <a:lstStyle/>
                    <a:p>
                      <a:pPr indent="10795">
                        <a:spcAft>
                          <a:spcPts val="0"/>
                        </a:spcAft>
                        <a:tabLst>
                          <a:tab pos="5850890" algn="l"/>
                        </a:tabLst>
                      </a:pPr>
                      <a:r>
                        <a:rPr lang="ru-RU" sz="1400">
                          <a:effectLst/>
                        </a:rPr>
                        <a:t>переговоры проводить рано, еще не все составляющие конфликта определились;</a:t>
                      </a:r>
                      <a:endParaRPr lang="ru-RU" sz="1000">
                        <a:effectLst/>
                        <a:latin typeface="Times New Roman"/>
                        <a:ea typeface="Times New Roman"/>
                      </a:endParaRPr>
                    </a:p>
                  </a:txBody>
                  <a:tcPr marL="68580" marR="68580" marT="0" marB="0"/>
                </a:tc>
              </a:tr>
              <a:tr h="190386">
                <a:tc>
                  <a:txBody>
                    <a:bodyPr/>
                    <a:lstStyle/>
                    <a:p>
                      <a:pPr>
                        <a:spcAft>
                          <a:spcPts val="0"/>
                        </a:spcAft>
                        <a:tabLst>
                          <a:tab pos="5850890" algn="l"/>
                        </a:tabLst>
                      </a:pPr>
                      <a:r>
                        <a:rPr lang="ru-RU" sz="1400">
                          <a:effectLst/>
                        </a:rPr>
                        <a:t>Соперничество, враждебность;</a:t>
                      </a:r>
                      <a:endParaRPr lang="ru-RU" sz="1000">
                        <a:effectLst/>
                        <a:latin typeface="Times New Roman"/>
                        <a:ea typeface="Times New Roman"/>
                      </a:endParaRPr>
                    </a:p>
                  </a:txBody>
                  <a:tcPr marL="68580" marR="68580" marT="0" marB="0"/>
                </a:tc>
                <a:tc>
                  <a:txBody>
                    <a:bodyPr/>
                    <a:lstStyle/>
                    <a:p>
                      <a:pPr indent="10795">
                        <a:spcAft>
                          <a:spcPts val="0"/>
                        </a:spcAft>
                        <a:tabLst>
                          <a:tab pos="5850890" algn="l"/>
                        </a:tabLst>
                      </a:pPr>
                      <a:r>
                        <a:rPr lang="ru-RU" sz="1400">
                          <a:effectLst/>
                        </a:rPr>
                        <a:t>переговоры рациональны;</a:t>
                      </a:r>
                      <a:endParaRPr lang="ru-RU" sz="1000">
                        <a:effectLst/>
                        <a:latin typeface="Times New Roman"/>
                        <a:ea typeface="Times New Roman"/>
                      </a:endParaRPr>
                    </a:p>
                  </a:txBody>
                  <a:tcPr marL="68580" marR="68580" marT="0" marB="0"/>
                </a:tc>
              </a:tr>
              <a:tr h="380771">
                <a:tc>
                  <a:txBody>
                    <a:bodyPr/>
                    <a:lstStyle/>
                    <a:p>
                      <a:pPr>
                        <a:spcAft>
                          <a:spcPts val="0"/>
                        </a:spcAft>
                        <a:tabLst>
                          <a:tab pos="5850890" algn="l"/>
                        </a:tabLst>
                      </a:pPr>
                      <a:r>
                        <a:rPr lang="ru-RU" sz="1400">
                          <a:effectLst/>
                        </a:rPr>
                        <a:t>Агрессивность;</a:t>
                      </a:r>
                      <a:endParaRPr lang="ru-RU" sz="1000">
                        <a:effectLst/>
                        <a:latin typeface="Times New Roman"/>
                        <a:ea typeface="Times New Roman"/>
                      </a:endParaRPr>
                    </a:p>
                  </a:txBody>
                  <a:tcPr marL="68580" marR="68580" marT="0" marB="0"/>
                </a:tc>
                <a:tc>
                  <a:txBody>
                    <a:bodyPr/>
                    <a:lstStyle/>
                    <a:p>
                      <a:pPr indent="10795">
                        <a:spcAft>
                          <a:spcPts val="0"/>
                        </a:spcAft>
                        <a:tabLst>
                          <a:tab pos="5850890" algn="l"/>
                        </a:tabLst>
                      </a:pPr>
                      <a:r>
                        <a:rPr lang="ru-RU" sz="1400">
                          <a:effectLst/>
                        </a:rPr>
                        <a:t>переговоры с участием третьей стороны;</a:t>
                      </a:r>
                      <a:endParaRPr lang="ru-RU" sz="1000">
                        <a:effectLst/>
                        <a:latin typeface="Times New Roman"/>
                        <a:ea typeface="Times New Roman"/>
                      </a:endParaRPr>
                    </a:p>
                  </a:txBody>
                  <a:tcPr marL="68580" marR="68580" marT="0" marB="0"/>
                </a:tc>
              </a:tr>
              <a:tr h="894241">
                <a:tc>
                  <a:txBody>
                    <a:bodyPr/>
                    <a:lstStyle/>
                    <a:p>
                      <a:pPr>
                        <a:spcAft>
                          <a:spcPts val="0"/>
                        </a:spcAft>
                        <a:tabLst>
                          <a:tab pos="5850890" algn="l"/>
                        </a:tabLst>
                      </a:pPr>
                      <a:r>
                        <a:rPr lang="ru-RU" sz="1400">
                          <a:effectLst/>
                        </a:rPr>
                        <a:t>Насилие,</a:t>
                      </a:r>
                      <a:endParaRPr lang="ru-RU" sz="1000">
                        <a:effectLst/>
                      </a:endParaRPr>
                    </a:p>
                    <a:p>
                      <a:pPr>
                        <a:spcAft>
                          <a:spcPts val="0"/>
                        </a:spcAft>
                        <a:tabLst>
                          <a:tab pos="5850890" algn="l"/>
                        </a:tabLst>
                      </a:pPr>
                      <a:r>
                        <a:rPr lang="ru-RU" sz="1400">
                          <a:effectLst/>
                        </a:rPr>
                        <a:t>Военные действия;</a:t>
                      </a:r>
                      <a:endParaRPr lang="ru-RU" sz="1000">
                        <a:effectLst/>
                        <a:latin typeface="Times New Roman"/>
                        <a:ea typeface="Times New Roman"/>
                      </a:endParaRPr>
                    </a:p>
                  </a:txBody>
                  <a:tcPr marL="68580" marR="68580" marT="0" marB="0"/>
                </a:tc>
                <a:tc>
                  <a:txBody>
                    <a:bodyPr/>
                    <a:lstStyle/>
                    <a:p>
                      <a:pPr indent="10795">
                        <a:spcAft>
                          <a:spcPts val="0"/>
                        </a:spcAft>
                        <a:tabLst>
                          <a:tab pos="5850890" algn="l"/>
                        </a:tabLst>
                      </a:pPr>
                      <a:r>
                        <a:rPr lang="ru-RU" sz="1400" dirty="0">
                          <a:effectLst/>
                        </a:rPr>
                        <a:t>переговоры невозможны, целесообразны ответные агрессивные действия;</a:t>
                      </a:r>
                      <a:endParaRPr lang="ru-RU" sz="1000" dirty="0">
                        <a:effectLst/>
                        <a:latin typeface="Times New Roman"/>
                        <a:ea typeface="Times New Roman"/>
                      </a:endParaRPr>
                    </a:p>
                  </a:txBody>
                  <a:tcPr marL="68580" marR="68580" marT="0" marB="0"/>
                </a:tc>
              </a:tr>
            </a:tbl>
          </a:graphicData>
        </a:graphic>
      </p:graphicFrame>
      <p:sp>
        <p:nvSpPr>
          <p:cNvPr id="4" name="Rectangle 1"/>
          <p:cNvSpPr>
            <a:spLocks noGrp="1" noChangeArrowheads="1"/>
          </p:cNvSpPr>
          <p:nvPr>
            <p:ph type="title"/>
          </p:nvPr>
        </p:nvSpPr>
        <p:spPr bwMode="auto">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11113" fontAlgn="base">
              <a:spcBef>
                <a:spcPct val="0"/>
              </a:spcBef>
              <a:spcAft>
                <a:spcPct val="0"/>
              </a:spcAft>
              <a:tabLst>
                <a:tab pos="5851525" algn="l"/>
              </a:tabLst>
              <a:defRPr>
                <a:solidFill>
                  <a:schemeClr val="tx1"/>
                </a:solidFill>
                <a:latin typeface="Arial" pitchFamily="34" charset="0"/>
                <a:cs typeface="Arial" pitchFamily="34" charset="0"/>
              </a:defRPr>
            </a:lvl1pPr>
            <a:lvl2pPr fontAlgn="base">
              <a:spcBef>
                <a:spcPct val="0"/>
              </a:spcBef>
              <a:spcAft>
                <a:spcPct val="0"/>
              </a:spcAft>
              <a:tabLst>
                <a:tab pos="5851525" algn="l"/>
              </a:tabLst>
              <a:defRPr>
                <a:solidFill>
                  <a:schemeClr val="tx1"/>
                </a:solidFill>
                <a:latin typeface="Arial" pitchFamily="34" charset="0"/>
                <a:cs typeface="Arial" pitchFamily="34" charset="0"/>
              </a:defRPr>
            </a:lvl2pPr>
            <a:lvl3pPr fontAlgn="base">
              <a:spcBef>
                <a:spcPct val="0"/>
              </a:spcBef>
              <a:spcAft>
                <a:spcPct val="0"/>
              </a:spcAft>
              <a:tabLst>
                <a:tab pos="5851525" algn="l"/>
              </a:tabLst>
              <a:defRPr>
                <a:solidFill>
                  <a:schemeClr val="tx1"/>
                </a:solidFill>
                <a:latin typeface="Arial" pitchFamily="34" charset="0"/>
                <a:cs typeface="Arial" pitchFamily="34" charset="0"/>
              </a:defRPr>
            </a:lvl3pPr>
            <a:lvl4pPr fontAlgn="base">
              <a:spcBef>
                <a:spcPct val="0"/>
              </a:spcBef>
              <a:spcAft>
                <a:spcPct val="0"/>
              </a:spcAft>
              <a:tabLst>
                <a:tab pos="5851525" algn="l"/>
              </a:tabLst>
              <a:defRPr>
                <a:solidFill>
                  <a:schemeClr val="tx1"/>
                </a:solidFill>
                <a:latin typeface="Arial" pitchFamily="34" charset="0"/>
                <a:cs typeface="Arial" pitchFamily="34" charset="0"/>
              </a:defRPr>
            </a:lvl4pPr>
            <a:lvl5pPr fontAlgn="base">
              <a:spcBef>
                <a:spcPct val="0"/>
              </a:spcBef>
              <a:spcAft>
                <a:spcPct val="0"/>
              </a:spcAft>
              <a:tabLst>
                <a:tab pos="5851525" algn="l"/>
              </a:tabLst>
              <a:defRPr>
                <a:solidFill>
                  <a:schemeClr val="tx1"/>
                </a:solidFill>
                <a:latin typeface="Arial" pitchFamily="34" charset="0"/>
                <a:cs typeface="Arial" pitchFamily="34" charset="0"/>
              </a:defRPr>
            </a:lvl5pPr>
            <a:lvl6pPr fontAlgn="base">
              <a:spcBef>
                <a:spcPct val="0"/>
              </a:spcBef>
              <a:spcAft>
                <a:spcPct val="0"/>
              </a:spcAft>
              <a:tabLst>
                <a:tab pos="5851525" algn="l"/>
              </a:tabLst>
              <a:defRPr>
                <a:solidFill>
                  <a:schemeClr val="tx1"/>
                </a:solidFill>
                <a:latin typeface="Arial" pitchFamily="34" charset="0"/>
                <a:cs typeface="Arial" pitchFamily="34" charset="0"/>
              </a:defRPr>
            </a:lvl6pPr>
            <a:lvl7pPr fontAlgn="base">
              <a:spcBef>
                <a:spcPct val="0"/>
              </a:spcBef>
              <a:spcAft>
                <a:spcPct val="0"/>
              </a:spcAft>
              <a:tabLst>
                <a:tab pos="5851525" algn="l"/>
              </a:tabLst>
              <a:defRPr>
                <a:solidFill>
                  <a:schemeClr val="tx1"/>
                </a:solidFill>
                <a:latin typeface="Arial" pitchFamily="34" charset="0"/>
                <a:cs typeface="Arial" pitchFamily="34" charset="0"/>
              </a:defRPr>
            </a:lvl7pPr>
            <a:lvl8pPr fontAlgn="base">
              <a:spcBef>
                <a:spcPct val="0"/>
              </a:spcBef>
              <a:spcAft>
                <a:spcPct val="0"/>
              </a:spcAft>
              <a:tabLst>
                <a:tab pos="5851525" algn="l"/>
              </a:tabLst>
              <a:defRPr>
                <a:solidFill>
                  <a:schemeClr val="tx1"/>
                </a:solidFill>
                <a:latin typeface="Arial" pitchFamily="34" charset="0"/>
                <a:cs typeface="Arial" pitchFamily="34" charset="0"/>
              </a:defRPr>
            </a:lvl8pPr>
            <a:lvl9pPr fontAlgn="base">
              <a:spcBef>
                <a:spcPct val="0"/>
              </a:spcBef>
              <a:spcAft>
                <a:spcPct val="0"/>
              </a:spcAft>
              <a:tabLst>
                <a:tab pos="5851525" algn="l"/>
              </a:tabLst>
              <a:defRPr>
                <a:solidFill>
                  <a:schemeClr val="tx1"/>
                </a:solidFill>
                <a:latin typeface="Arial" pitchFamily="34" charset="0"/>
                <a:cs typeface="Arial" pitchFamily="34" charset="0"/>
              </a:defRPr>
            </a:lvl9pPr>
          </a:lstStyle>
          <a:p>
            <a:pPr marL="0" marR="0" lvl="0" indent="539750" algn="ctr" defTabSz="914400" rtl="0" eaLnBrk="1" fontAlgn="base" latinLnBrk="0" hangingPunct="1">
              <a:lnSpc>
                <a:spcPct val="100000"/>
              </a:lnSpc>
              <a:spcBef>
                <a:spcPct val="0"/>
              </a:spcBef>
              <a:spcAft>
                <a:spcPct val="0"/>
              </a:spcAft>
              <a:buClrTx/>
              <a:buSzTx/>
              <a:buFontTx/>
              <a:buNone/>
              <a:tabLst>
                <a:tab pos="5851525" algn="l"/>
              </a:tabLst>
            </a:pPr>
            <a:r>
              <a:rPr kumimoji="0" lang="ru-RU" altLang="ru-RU" sz="1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Возможность переговоров в зависимости от этапа развития конфликта</a:t>
            </a:r>
            <a:endParaRPr kumimoji="0" lang="ru-RU" altLang="ru-RU" sz="18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261599270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576" y="5157192"/>
            <a:ext cx="6781800" cy="1600200"/>
          </a:xfrm>
        </p:spPr>
        <p:txBody>
          <a:bodyPr>
            <a:normAutofit fontScale="90000"/>
          </a:bodyPr>
          <a:lstStyle/>
          <a:p>
            <a:r>
              <a:rPr lang="ru-RU" sz="3600" b="1" dirty="0"/>
              <a:t>7 шагов для разрешения </a:t>
            </a:r>
            <a:r>
              <a:rPr lang="ru-RU" sz="3600" b="1" dirty="0" smtClean="0"/>
              <a:t>конфликтов</a:t>
            </a:r>
            <a:br>
              <a:rPr lang="ru-RU" sz="3600" b="1" dirty="0" smtClean="0"/>
            </a:br>
            <a:r>
              <a:rPr lang="ru-RU" sz="1200" dirty="0"/>
              <a:t>1-й шаг. Прекратить борьбу с оппонентом. Понять, что путем конфликта мне не удастся защитить свои интересы. Оценить возможные непосредственные и перспективные последствия конфликта для меня.</a:t>
            </a:r>
            <a:br>
              <a:rPr lang="ru-RU" sz="1200" dirty="0"/>
            </a:br>
            <a:r>
              <a:rPr lang="ru-RU" sz="1200" dirty="0" smtClean="0"/>
              <a:t/>
            </a:r>
            <a:br>
              <a:rPr lang="ru-RU" sz="1200" dirty="0" smtClean="0"/>
            </a:br>
            <a:r>
              <a:rPr lang="ru-RU" sz="1200" dirty="0" smtClean="0"/>
              <a:t>2-й </a:t>
            </a:r>
            <a:r>
              <a:rPr lang="ru-RU" sz="1200" dirty="0"/>
              <a:t>шаг. Внутренне согласиться, что когда два человека конфликтуют, то не прав тот из них, кто умнее. Трудно ждать инициативы от этого упрямого оппонента. Гораздо реальнее мне самому изменить свое поведение в конфликте. Я от этого только выиграю или, по крайней мере, не проиграю.</a:t>
            </a:r>
            <a:br>
              <a:rPr lang="ru-RU" sz="1200" dirty="0"/>
            </a:br>
            <a:r>
              <a:rPr lang="ru-RU" sz="1200" dirty="0" smtClean="0"/>
              <a:t/>
            </a:r>
            <a:br>
              <a:rPr lang="ru-RU" sz="1200" dirty="0" smtClean="0"/>
            </a:br>
            <a:r>
              <a:rPr lang="ru-RU" sz="1200" dirty="0" smtClean="0"/>
              <a:t>3-й </a:t>
            </a:r>
            <a:r>
              <a:rPr lang="ru-RU" sz="1200" dirty="0"/>
              <a:t>шаг. Минимизировать мои негативные эмоции по отношению к оппоненту. Постараться найти возможность уменьшить его негативные эмоции по отношению ко мне.</a:t>
            </a:r>
            <a:br>
              <a:rPr lang="ru-RU" sz="1200" dirty="0"/>
            </a:br>
            <a:r>
              <a:rPr lang="ru-RU" sz="1200" dirty="0" smtClean="0"/>
              <a:t/>
            </a:r>
            <a:br>
              <a:rPr lang="ru-RU" sz="1200" dirty="0" smtClean="0"/>
            </a:br>
            <a:r>
              <a:rPr lang="ru-RU" sz="1200" dirty="0" smtClean="0"/>
              <a:t>4-й </a:t>
            </a:r>
            <a:r>
              <a:rPr lang="ru-RU" sz="1200" dirty="0"/>
              <a:t>шаг. Настроиться на то, что потребуются определенные усилия для решения проблемы путем сотрудничества либо компромисса.</a:t>
            </a:r>
            <a:br>
              <a:rPr lang="ru-RU" sz="1200" dirty="0"/>
            </a:br>
            <a:r>
              <a:rPr lang="ru-RU" sz="1200" dirty="0" smtClean="0"/>
              <a:t/>
            </a:r>
            <a:br>
              <a:rPr lang="ru-RU" sz="1200" dirty="0" smtClean="0"/>
            </a:br>
            <a:r>
              <a:rPr lang="ru-RU" sz="1200" dirty="0" smtClean="0"/>
              <a:t>5-й </a:t>
            </a:r>
            <a:r>
              <a:rPr lang="ru-RU" sz="1200" dirty="0"/>
              <a:t>шаг. Попытаться понять и согласиться с тем, что оппонент, как и я, преследует свои интересы в конфликте. То, что он их отстаивает, так же естественно, как и защита много собственных интересов.</a:t>
            </a:r>
            <a:br>
              <a:rPr lang="ru-RU" sz="1200" dirty="0"/>
            </a:br>
            <a:r>
              <a:rPr lang="ru-RU" sz="1200" dirty="0" smtClean="0"/>
              <a:t/>
            </a:r>
            <a:br>
              <a:rPr lang="ru-RU" sz="1200" dirty="0" smtClean="0"/>
            </a:br>
            <a:r>
              <a:rPr lang="ru-RU" sz="1200" dirty="0" smtClean="0"/>
              <a:t>6-й </a:t>
            </a:r>
            <a:r>
              <a:rPr lang="ru-RU" sz="1200" dirty="0"/>
              <a:t>шаг. Оценить суть конфликта как бы со стороны, представив на моем месте и месте оппонента наших двойников. Для этого необходимо мысленно выйти из конфликтной ситуации и представить, что точно такой же конфликт происходит в другом коллективе. В нем участвует мой двойник и двойник оппонента. Важно увидеть сильные стороны, частичную правоту в позиции двойника оппонента и слабые стороны частичную неправоту в позиции моего двойника.</a:t>
            </a:r>
            <a:br>
              <a:rPr lang="ru-RU" sz="1200" dirty="0"/>
            </a:br>
            <a:r>
              <a:rPr lang="ru-RU" sz="1200" dirty="0" smtClean="0"/>
              <a:t/>
            </a:r>
            <a:br>
              <a:rPr lang="ru-RU" sz="1200" dirty="0" smtClean="0"/>
            </a:br>
            <a:r>
              <a:rPr lang="ru-RU" sz="1200" dirty="0" smtClean="0"/>
              <a:t>7-й </a:t>
            </a:r>
            <a:r>
              <a:rPr lang="ru-RU" sz="1200" dirty="0"/>
              <a:t>шаг. Выявить, каковы истинные интересы моего оппонента в этом конфликте. Чего он, в конечном счете, хочет добиться. Увидеть за поводом и внешней картиной конфликта его скрытую суть.</a:t>
            </a:r>
            <a:r>
              <a:rPr lang="ru-RU" dirty="0"/>
              <a:t/>
            </a:r>
            <a:br>
              <a:rPr lang="ru-RU" dirty="0"/>
            </a:br>
            <a:r>
              <a:rPr lang="ru-RU" dirty="0"/>
              <a:t/>
            </a:r>
            <a:br>
              <a:rPr lang="ru-RU" dirty="0"/>
            </a:br>
            <a:endParaRPr lang="ru-RU" dirty="0"/>
          </a:p>
        </p:txBody>
      </p:sp>
    </p:spTree>
    <p:extLst>
      <p:ext uri="{BB962C8B-B14F-4D97-AF65-F5344CB8AC3E}">
        <p14:creationId xmlns:p14="http://schemas.microsoft.com/office/powerpoint/2010/main" val="143053792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15616" y="1988840"/>
            <a:ext cx="6781800" cy="1600200"/>
          </a:xfrm>
        </p:spPr>
        <p:txBody>
          <a:bodyPr>
            <a:normAutofit fontScale="90000"/>
          </a:bodyPr>
          <a:lstStyle/>
          <a:p>
            <a:r>
              <a:rPr lang="ru-RU" dirty="0" smtClean="0"/>
              <a:t>    Спасибо за внимание!</a:t>
            </a:r>
            <a:endParaRPr lang="ru-RU" dirty="0"/>
          </a:p>
        </p:txBody>
      </p:sp>
    </p:spTree>
    <p:extLst>
      <p:ext uri="{BB962C8B-B14F-4D97-AF65-F5344CB8AC3E}">
        <p14:creationId xmlns:p14="http://schemas.microsoft.com/office/powerpoint/2010/main" val="31532508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99592" y="3068960"/>
            <a:ext cx="6781800" cy="1600200"/>
          </a:xfrm>
        </p:spPr>
        <p:txBody>
          <a:bodyPr>
            <a:noAutofit/>
          </a:bodyPr>
          <a:lstStyle/>
          <a:p>
            <a:r>
              <a:rPr lang="ru-RU" sz="2400" i="1" u="sng" dirty="0"/>
              <a:t>Распределение ресурсов. </a:t>
            </a:r>
            <a:r>
              <a:rPr lang="ru-RU" sz="2400" i="1" u="sng" dirty="0" smtClean="0"/>
              <a:t/>
            </a:r>
            <a:br>
              <a:rPr lang="ru-RU" sz="2400" i="1" u="sng" dirty="0" smtClean="0"/>
            </a:br>
            <a:r>
              <a:rPr lang="ru-RU" sz="2400" dirty="0" smtClean="0"/>
              <a:t>В детской среде развития </a:t>
            </a:r>
            <a:r>
              <a:rPr lang="ru-RU" sz="2400" dirty="0"/>
              <a:t>ресурсы всегда ограничены. </a:t>
            </a:r>
            <a:r>
              <a:rPr lang="ru-RU" sz="2400" dirty="0" smtClean="0"/>
              <a:t>Руководитель  класса должен решить</a:t>
            </a:r>
            <a:r>
              <a:rPr lang="ru-RU" sz="2400" dirty="0"/>
              <a:t>, как распределить материалы, информацию, </a:t>
            </a:r>
            <a:r>
              <a:rPr lang="ru-RU" sz="2400" dirty="0" smtClean="0"/>
              <a:t>роли между </a:t>
            </a:r>
            <a:r>
              <a:rPr lang="ru-RU" sz="2400" dirty="0"/>
              <a:t>разными группами, чтобы наиболее эффективным образом достигнуть </a:t>
            </a:r>
            <a:r>
              <a:rPr lang="ru-RU" sz="2400" dirty="0" smtClean="0"/>
              <a:t>целей. Необходимость </a:t>
            </a:r>
            <a:r>
              <a:rPr lang="ru-RU" sz="2400" dirty="0"/>
              <a:t>делить ресурсы почти неизбежно ведет к различного рода конфликтам.</a:t>
            </a:r>
            <a:br>
              <a:rPr lang="ru-RU" sz="2400" dirty="0"/>
            </a:br>
            <a:endParaRPr lang="ru-RU" sz="2400" dirty="0"/>
          </a:p>
        </p:txBody>
      </p:sp>
    </p:spTree>
    <p:extLst>
      <p:ext uri="{BB962C8B-B14F-4D97-AF65-F5344CB8AC3E}">
        <p14:creationId xmlns:p14="http://schemas.microsoft.com/office/powerpoint/2010/main" val="126754572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7584" y="3068960"/>
            <a:ext cx="6781800" cy="808112"/>
          </a:xfrm>
        </p:spPr>
        <p:txBody>
          <a:bodyPr>
            <a:normAutofit fontScale="90000"/>
          </a:bodyPr>
          <a:lstStyle/>
          <a:p>
            <a:r>
              <a:rPr lang="ru-RU" sz="2200" i="1" u="sng" dirty="0"/>
              <a:t>Р</a:t>
            </a:r>
            <a:r>
              <a:rPr lang="ru-RU" sz="2200" i="1" u="sng" dirty="0" smtClean="0"/>
              <a:t>азличия </a:t>
            </a:r>
            <a:r>
              <a:rPr lang="ru-RU" sz="2200" i="1" u="sng" dirty="0"/>
              <a:t>в целях</a:t>
            </a:r>
            <a:r>
              <a:rPr lang="ru-RU" sz="2200" i="1" u="sng" dirty="0" smtClean="0"/>
              <a:t>.</a:t>
            </a:r>
            <a:br>
              <a:rPr lang="ru-RU" sz="2200" i="1" u="sng" dirty="0" smtClean="0"/>
            </a:br>
            <a:r>
              <a:rPr lang="ru-RU" sz="2200" dirty="0" smtClean="0"/>
              <a:t> </a:t>
            </a:r>
            <a:r>
              <a:rPr lang="ru-RU" sz="2200" dirty="0"/>
              <a:t>Различия в целях часто просматриваются между личностью и группой</a:t>
            </a:r>
            <a:r>
              <a:rPr lang="ru-RU" sz="2200" dirty="0" smtClean="0"/>
              <a:t>.</a:t>
            </a:r>
            <a:br>
              <a:rPr lang="ru-RU" sz="2200" dirty="0" smtClean="0"/>
            </a:br>
            <a:r>
              <a:rPr lang="ru-RU" sz="2200" dirty="0" smtClean="0"/>
              <a:t/>
            </a:r>
            <a:br>
              <a:rPr lang="ru-RU" sz="2200" dirty="0" smtClean="0"/>
            </a:br>
            <a:r>
              <a:rPr lang="ru-RU" sz="2200" i="1" u="sng" dirty="0"/>
              <a:t>Взаимозависимость </a:t>
            </a:r>
            <a:r>
              <a:rPr lang="ru-RU" sz="2200" i="1" u="sng" dirty="0" smtClean="0"/>
              <a:t>задач. </a:t>
            </a:r>
            <a:br>
              <a:rPr lang="ru-RU" sz="2200" i="1" u="sng" dirty="0" smtClean="0"/>
            </a:br>
            <a:r>
              <a:rPr lang="ru-RU" sz="2200" dirty="0" smtClean="0"/>
              <a:t>Возможность </a:t>
            </a:r>
            <a:r>
              <a:rPr lang="ru-RU" sz="2200" dirty="0"/>
              <a:t>конфликта существует везде, где один человек или группа зависят в выполнении задачи от другого человека или группы.</a:t>
            </a:r>
            <a:endParaRPr lang="ru-RU" sz="2200" dirty="0"/>
          </a:p>
        </p:txBody>
      </p:sp>
    </p:spTree>
    <p:extLst>
      <p:ext uri="{BB962C8B-B14F-4D97-AF65-F5344CB8AC3E}">
        <p14:creationId xmlns:p14="http://schemas.microsoft.com/office/powerpoint/2010/main" val="38696503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7584" y="3789040"/>
            <a:ext cx="6781800" cy="1600200"/>
          </a:xfrm>
        </p:spPr>
        <p:txBody>
          <a:bodyPr>
            <a:noAutofit/>
          </a:bodyPr>
          <a:lstStyle/>
          <a:p>
            <a:r>
              <a:rPr lang="ru-RU" sz="2000" i="1" u="sng" dirty="0"/>
              <a:t>Различия в представлениях и ценностях. </a:t>
            </a:r>
            <a:r>
              <a:rPr lang="ru-RU" sz="2000" i="1" u="sng" dirty="0" smtClean="0"/>
              <a:t/>
            </a:r>
            <a:br>
              <a:rPr lang="ru-RU" sz="2000" i="1" u="sng" dirty="0" smtClean="0"/>
            </a:br>
            <a:r>
              <a:rPr lang="ru-RU" sz="2000" dirty="0" smtClean="0"/>
              <a:t>Различиях </a:t>
            </a:r>
            <a:r>
              <a:rPr lang="ru-RU" sz="2000" dirty="0"/>
              <a:t>в ценностях - очень распространенная причина конфликта. Вместо того, чтобы объективно оценивать ситуацию, люди акцентируются на тех взглядах, альтернативах и аспектах ситуации, которые, по их мнению, благоприятны для группы и личных потребностей</a:t>
            </a:r>
            <a:r>
              <a:rPr lang="ru-RU" sz="2000" dirty="0" smtClean="0"/>
              <a:t>.</a:t>
            </a:r>
            <a:br>
              <a:rPr lang="ru-RU" sz="2000" dirty="0" smtClean="0"/>
            </a:br>
            <a:r>
              <a:rPr lang="ru-RU" sz="2000" dirty="0"/>
              <a:t/>
            </a:r>
            <a:br>
              <a:rPr lang="ru-RU" sz="2000" dirty="0"/>
            </a:br>
            <a:r>
              <a:rPr lang="ru-RU" sz="2000" i="1" u="sng" dirty="0"/>
              <a:t>Неудовлетворительная коммуникация. </a:t>
            </a:r>
            <a:r>
              <a:rPr lang="ru-RU" sz="2000" i="1" u="sng" dirty="0" smtClean="0"/>
              <a:t/>
            </a:r>
            <a:br>
              <a:rPr lang="ru-RU" sz="2000" i="1" u="sng" dirty="0" smtClean="0"/>
            </a:br>
            <a:r>
              <a:rPr lang="ru-RU" sz="2000" dirty="0" smtClean="0"/>
              <a:t>Плохая </a:t>
            </a:r>
            <a:r>
              <a:rPr lang="ru-RU" sz="2000" dirty="0"/>
              <a:t>передача информации является как причиной, так и следствием конфликта. Она может действовать как катализатор конфликта</a:t>
            </a:r>
            <a:endParaRPr lang="ru-RU" sz="2000" dirty="0"/>
          </a:p>
        </p:txBody>
      </p:sp>
    </p:spTree>
    <p:extLst>
      <p:ext uri="{BB962C8B-B14F-4D97-AF65-F5344CB8AC3E}">
        <p14:creationId xmlns:p14="http://schemas.microsoft.com/office/powerpoint/2010/main" val="291977837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99592" y="2420888"/>
            <a:ext cx="6781800" cy="1600200"/>
          </a:xfrm>
        </p:spPr>
        <p:txBody>
          <a:bodyPr>
            <a:normAutofit fontScale="90000"/>
          </a:bodyPr>
          <a:lstStyle/>
          <a:p>
            <a:r>
              <a:rPr lang="ru-RU" sz="2000" i="1" u="sng" dirty="0"/>
              <a:t>Неправильный контроль. </a:t>
            </a:r>
            <a:r>
              <a:rPr lang="ru-RU" sz="2000" i="1" u="sng" dirty="0" smtClean="0"/>
              <a:t/>
            </a:r>
            <a:br>
              <a:rPr lang="ru-RU" sz="2000" i="1" u="sng" dirty="0" smtClean="0"/>
            </a:br>
            <a:r>
              <a:rPr lang="ru-RU" sz="2000" dirty="0" smtClean="0"/>
              <a:t>Контроль </a:t>
            </a:r>
            <a:r>
              <a:rPr lang="ru-RU" sz="2000" dirty="0"/>
              <a:t>при управлении не должен диктоваться подозрительностью</a:t>
            </a:r>
            <a:r>
              <a:rPr lang="ru-RU" sz="2000" dirty="0" smtClean="0"/>
              <a:t>.</a:t>
            </a:r>
            <a:br>
              <a:rPr lang="ru-RU" sz="2000" dirty="0" smtClean="0"/>
            </a:br>
            <a:r>
              <a:rPr lang="ru-RU" sz="2000" dirty="0"/>
              <a:t/>
            </a:r>
            <a:br>
              <a:rPr lang="ru-RU" sz="2000" dirty="0"/>
            </a:br>
            <a:r>
              <a:rPr lang="ru-RU" sz="2000" dirty="0" smtClean="0"/>
              <a:t/>
            </a:r>
            <a:br>
              <a:rPr lang="ru-RU" sz="2000" dirty="0" smtClean="0"/>
            </a:br>
            <a:r>
              <a:rPr lang="ru-RU" sz="2000" i="1" u="sng" dirty="0" smtClean="0"/>
              <a:t>Различия </a:t>
            </a:r>
            <a:r>
              <a:rPr lang="ru-RU" sz="2000" i="1" u="sng" dirty="0"/>
              <a:t>в манере поведения и жизненном опыте. </a:t>
            </a:r>
            <a:r>
              <a:rPr lang="ru-RU" sz="2000" i="1" u="sng" dirty="0" smtClean="0"/>
              <a:t/>
            </a:r>
            <a:br>
              <a:rPr lang="ru-RU" sz="2000" i="1" u="sng" dirty="0" smtClean="0"/>
            </a:br>
            <a:r>
              <a:rPr lang="ru-RU" sz="2000" dirty="0" smtClean="0"/>
              <a:t>Человек </a:t>
            </a:r>
            <a:r>
              <a:rPr lang="ru-RU" sz="2000" dirty="0"/>
              <a:t>не ощущает идентичности и настраивается сразу на то, что он не будет понят другим человеком. Возникает барьер в общении.</a:t>
            </a:r>
            <a:br>
              <a:rPr lang="ru-RU" sz="2000" dirty="0"/>
            </a:br>
            <a:endParaRPr lang="ru-RU" sz="2000" dirty="0"/>
          </a:p>
        </p:txBody>
      </p:sp>
    </p:spTree>
    <p:extLst>
      <p:ext uri="{BB962C8B-B14F-4D97-AF65-F5344CB8AC3E}">
        <p14:creationId xmlns:p14="http://schemas.microsoft.com/office/powerpoint/2010/main" val="331790178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extLst>
              <p:ext uri="{D42A27DB-BD31-4B8C-83A1-F6EECF244321}">
                <p14:modId xmlns:p14="http://schemas.microsoft.com/office/powerpoint/2010/main" val="923591877"/>
              </p:ext>
            </p:extLst>
          </p:nvPr>
        </p:nvGraphicFramePr>
        <p:xfrm>
          <a:off x="2267744" y="836712"/>
          <a:ext cx="4300403" cy="4264394"/>
        </p:xfrm>
        <a:graphic>
          <a:graphicData uri="http://schemas.openxmlformats.org/drawingml/2006/table">
            <a:tbl>
              <a:tblPr>
                <a:tableStyleId>{5C22544A-7EE6-4342-B048-85BDC9FD1C3A}</a:tableStyleId>
              </a:tblPr>
              <a:tblGrid>
                <a:gridCol w="1853762"/>
                <a:gridCol w="2446641"/>
              </a:tblGrid>
              <a:tr h="186282">
                <a:tc>
                  <a:txBody>
                    <a:bodyPr/>
                    <a:lstStyle/>
                    <a:p>
                      <a:pPr algn="ctr">
                        <a:spcAft>
                          <a:spcPts val="600"/>
                        </a:spcAft>
                        <a:tabLst>
                          <a:tab pos="5850890" algn="l"/>
                        </a:tabLst>
                      </a:pPr>
                      <a:r>
                        <a:rPr lang="ru-RU" sz="1100" dirty="0">
                          <a:effectLst/>
                        </a:rPr>
                        <a:t>Позитивные</a:t>
                      </a:r>
                      <a:endParaRPr lang="ru-RU" sz="800" dirty="0">
                        <a:effectLst/>
                        <a:latin typeface="Times New Roman"/>
                        <a:ea typeface="Times New Roman"/>
                      </a:endParaRPr>
                    </a:p>
                  </a:txBody>
                  <a:tcPr marL="54821" marR="54821" marT="0" marB="0"/>
                </a:tc>
                <a:tc>
                  <a:txBody>
                    <a:bodyPr/>
                    <a:lstStyle/>
                    <a:p>
                      <a:pPr algn="ctr">
                        <a:spcAft>
                          <a:spcPts val="600"/>
                        </a:spcAft>
                        <a:tabLst>
                          <a:tab pos="5850890" algn="l"/>
                        </a:tabLst>
                      </a:pPr>
                      <a:r>
                        <a:rPr lang="ru-RU" sz="800" kern="0">
                          <a:effectLst/>
                        </a:rPr>
                        <a:t>Негативные</a:t>
                      </a:r>
                      <a:endParaRPr lang="ru-RU" sz="800" b="1" kern="0">
                        <a:effectLst/>
                        <a:latin typeface="Times New Roman"/>
                      </a:endParaRPr>
                    </a:p>
                  </a:txBody>
                  <a:tcPr marL="54821" marR="54821" marT="0" marB="0"/>
                </a:tc>
              </a:tr>
              <a:tr h="4078112">
                <a:tc>
                  <a:txBody>
                    <a:bodyPr/>
                    <a:lstStyle/>
                    <a:p>
                      <a:pPr marL="342900" lvl="0" indent="-342900">
                        <a:spcAft>
                          <a:spcPts val="600"/>
                        </a:spcAft>
                        <a:buFont typeface="Symbol"/>
                        <a:buChar char=""/>
                        <a:tabLst>
                          <a:tab pos="228600" algn="l"/>
                          <a:tab pos="5850890" algn="l"/>
                        </a:tabLst>
                      </a:pPr>
                      <a:r>
                        <a:rPr lang="ru-RU" sz="1100">
                          <a:effectLst/>
                        </a:rPr>
                        <a:t>Разрядка напряженности между конфликтующими сторонами;</a:t>
                      </a:r>
                      <a:endParaRPr lang="ru-RU" sz="800">
                        <a:effectLst/>
                      </a:endParaRPr>
                    </a:p>
                    <a:p>
                      <a:pPr marL="342900" lvl="0" indent="-342900">
                        <a:spcAft>
                          <a:spcPts val="600"/>
                        </a:spcAft>
                        <a:buFont typeface="Symbol"/>
                        <a:buChar char=""/>
                        <a:tabLst>
                          <a:tab pos="228600" algn="l"/>
                          <a:tab pos="5850890" algn="l"/>
                        </a:tabLst>
                      </a:pPr>
                      <a:r>
                        <a:rPr lang="ru-RU" sz="1100">
                          <a:effectLst/>
                        </a:rPr>
                        <a:t>Получение новой информации об оппоненте; </a:t>
                      </a:r>
                      <a:endParaRPr lang="ru-RU" sz="800">
                        <a:effectLst/>
                      </a:endParaRPr>
                    </a:p>
                    <a:p>
                      <a:pPr marL="342900" lvl="0" indent="-342900">
                        <a:spcAft>
                          <a:spcPts val="600"/>
                        </a:spcAft>
                        <a:buFont typeface="Symbol"/>
                        <a:buChar char=""/>
                        <a:tabLst>
                          <a:tab pos="228600" algn="l"/>
                          <a:tab pos="5850890" algn="l"/>
                        </a:tabLst>
                      </a:pPr>
                      <a:r>
                        <a:rPr lang="ru-RU" sz="1100">
                          <a:effectLst/>
                        </a:rPr>
                        <a:t>Сплочение коллектива организации при противоборстве с внешним врагом;</a:t>
                      </a:r>
                      <a:endParaRPr lang="ru-RU" sz="800">
                        <a:effectLst/>
                      </a:endParaRPr>
                    </a:p>
                    <a:p>
                      <a:pPr marL="342900" lvl="0" indent="-342900">
                        <a:spcAft>
                          <a:spcPts val="600"/>
                        </a:spcAft>
                        <a:buFont typeface="Symbol"/>
                        <a:buChar char=""/>
                        <a:tabLst>
                          <a:tab pos="228600" algn="l"/>
                          <a:tab pos="5850890" algn="l"/>
                        </a:tabLst>
                      </a:pPr>
                      <a:r>
                        <a:rPr lang="ru-RU" sz="1100">
                          <a:effectLst/>
                        </a:rPr>
                        <a:t>Стимулирование к изменениям и развитию;</a:t>
                      </a:r>
                      <a:endParaRPr lang="ru-RU" sz="800">
                        <a:effectLst/>
                      </a:endParaRPr>
                    </a:p>
                    <a:p>
                      <a:pPr marL="342900" lvl="0" indent="-342900">
                        <a:spcAft>
                          <a:spcPts val="600"/>
                        </a:spcAft>
                        <a:buFont typeface="Symbol"/>
                        <a:buChar char=""/>
                        <a:tabLst>
                          <a:tab pos="228600" algn="l"/>
                          <a:tab pos="5850890" algn="l"/>
                        </a:tabLst>
                      </a:pPr>
                      <a:r>
                        <a:rPr lang="ru-RU" sz="1100">
                          <a:effectLst/>
                        </a:rPr>
                        <a:t>Снятие синдрома покорности у подчиненных;</a:t>
                      </a:r>
                      <a:endParaRPr lang="ru-RU" sz="800">
                        <a:effectLst/>
                      </a:endParaRPr>
                    </a:p>
                    <a:p>
                      <a:pPr marL="342900" lvl="0" indent="-342900">
                        <a:spcAft>
                          <a:spcPts val="600"/>
                        </a:spcAft>
                        <a:buFont typeface="Symbol"/>
                        <a:buChar char=""/>
                        <a:tabLst>
                          <a:tab pos="228600" algn="l"/>
                          <a:tab pos="5850890" algn="l"/>
                        </a:tabLst>
                      </a:pPr>
                      <a:r>
                        <a:rPr lang="ru-RU" sz="1100">
                          <a:effectLst/>
                        </a:rPr>
                        <a:t>Диагностика возможностей оппонентов.</a:t>
                      </a:r>
                      <a:endParaRPr lang="ru-RU" sz="800">
                        <a:effectLst/>
                        <a:latin typeface="Times New Roman"/>
                        <a:ea typeface="Times New Roman"/>
                      </a:endParaRPr>
                    </a:p>
                  </a:txBody>
                  <a:tcPr marL="54821" marR="54821" marT="0" marB="0"/>
                </a:tc>
                <a:tc>
                  <a:txBody>
                    <a:bodyPr/>
                    <a:lstStyle/>
                    <a:p>
                      <a:pPr marL="342900" lvl="0" indent="-342900">
                        <a:spcAft>
                          <a:spcPts val="600"/>
                        </a:spcAft>
                        <a:buFont typeface="Symbol"/>
                        <a:buChar char=""/>
                        <a:tabLst>
                          <a:tab pos="228600" algn="l"/>
                          <a:tab pos="5850890" algn="l"/>
                        </a:tabLst>
                      </a:pPr>
                      <a:r>
                        <a:rPr lang="ru-RU" sz="1100" dirty="0">
                          <a:effectLst/>
                        </a:rPr>
                        <a:t>большие эмоциональные, материальные затраты на участие в конфликте;</a:t>
                      </a:r>
                      <a:endParaRPr lang="ru-RU" sz="800" dirty="0">
                        <a:effectLst/>
                      </a:endParaRPr>
                    </a:p>
                    <a:p>
                      <a:pPr marL="342900" lvl="0" indent="-342900">
                        <a:spcAft>
                          <a:spcPts val="600"/>
                        </a:spcAft>
                        <a:buFont typeface="Symbol"/>
                        <a:buChar char=""/>
                        <a:tabLst>
                          <a:tab pos="228600" algn="l"/>
                          <a:tab pos="5850890" algn="l"/>
                        </a:tabLst>
                      </a:pPr>
                      <a:r>
                        <a:rPr lang="ru-RU" sz="1100" dirty="0">
                          <a:effectLst/>
                        </a:rPr>
                        <a:t>увольнение сотрудников, снижение дисциплины, ухудшение социально-психологического климата в коллективе;</a:t>
                      </a:r>
                      <a:endParaRPr lang="ru-RU" sz="800" dirty="0">
                        <a:effectLst/>
                      </a:endParaRPr>
                    </a:p>
                    <a:p>
                      <a:pPr marL="342900" lvl="0" indent="-342900">
                        <a:spcAft>
                          <a:spcPts val="600"/>
                        </a:spcAft>
                        <a:buFont typeface="Symbol"/>
                        <a:buChar char=""/>
                        <a:tabLst>
                          <a:tab pos="228600" algn="l"/>
                          <a:tab pos="5850890" algn="l"/>
                        </a:tabLst>
                      </a:pPr>
                      <a:r>
                        <a:rPr lang="ru-RU" sz="1100" dirty="0">
                          <a:effectLst/>
                        </a:rPr>
                        <a:t>представление о побежденных группах, как о врагах;</a:t>
                      </a:r>
                      <a:endParaRPr lang="ru-RU" sz="800" dirty="0">
                        <a:effectLst/>
                      </a:endParaRPr>
                    </a:p>
                    <a:p>
                      <a:pPr marL="342900" lvl="0" indent="-342900">
                        <a:spcAft>
                          <a:spcPts val="600"/>
                        </a:spcAft>
                        <a:buFont typeface="Symbol"/>
                        <a:buChar char=""/>
                        <a:tabLst>
                          <a:tab pos="228600" algn="l"/>
                          <a:tab pos="5850890" algn="l"/>
                        </a:tabLst>
                      </a:pPr>
                      <a:r>
                        <a:rPr lang="ru-RU" sz="1100" dirty="0">
                          <a:effectLst/>
                        </a:rPr>
                        <a:t>чрезмерное увлечение процессом конфликтного взаимодействия в ущерб работе;</a:t>
                      </a:r>
                      <a:endParaRPr lang="ru-RU" sz="800" dirty="0">
                        <a:effectLst/>
                      </a:endParaRPr>
                    </a:p>
                    <a:p>
                      <a:pPr marL="342900" lvl="0" indent="-342900">
                        <a:spcAft>
                          <a:spcPts val="600"/>
                        </a:spcAft>
                        <a:buFont typeface="Symbol"/>
                        <a:buChar char=""/>
                        <a:tabLst>
                          <a:tab pos="228600" algn="l"/>
                          <a:tab pos="5850890" algn="l"/>
                        </a:tabLst>
                      </a:pPr>
                      <a:r>
                        <a:rPr lang="ru-RU" sz="1100" dirty="0">
                          <a:effectLst/>
                        </a:rPr>
                        <a:t>после завершения конфликта  уменьшение степени сотрудничества между частью сотрудников;</a:t>
                      </a:r>
                      <a:endParaRPr lang="ru-RU" sz="800" dirty="0">
                        <a:effectLst/>
                      </a:endParaRPr>
                    </a:p>
                    <a:p>
                      <a:pPr marL="342900" lvl="0" indent="-342900">
                        <a:spcAft>
                          <a:spcPts val="600"/>
                        </a:spcAft>
                        <a:buFont typeface="Symbol"/>
                        <a:buChar char=""/>
                        <a:tabLst>
                          <a:tab pos="228600" algn="l"/>
                          <a:tab pos="5850890" algn="l"/>
                        </a:tabLst>
                      </a:pPr>
                      <a:r>
                        <a:rPr lang="ru-RU" sz="1100" dirty="0">
                          <a:effectLst/>
                        </a:rPr>
                        <a:t>сложное восстановление деловых отношений (“шлейф конфликта”).</a:t>
                      </a:r>
                      <a:endParaRPr lang="ru-RU" sz="800" dirty="0">
                        <a:effectLst/>
                        <a:latin typeface="Times New Roman"/>
                        <a:ea typeface="Times New Roman"/>
                      </a:endParaRPr>
                    </a:p>
                  </a:txBody>
                  <a:tcPr marL="54821" marR="54821" marT="0" marB="0"/>
                </a:tc>
              </a:tr>
            </a:tbl>
          </a:graphicData>
        </a:graphic>
      </p:graphicFrame>
      <p:sp>
        <p:nvSpPr>
          <p:cNvPr id="4" name="Rectangle 1"/>
          <p:cNvSpPr>
            <a:spLocks noGrp="1" noChangeArrowheads="1"/>
          </p:cNvSpPr>
          <p:nvPr>
            <p:ph type="title"/>
          </p:nvPr>
        </p:nvSpPr>
        <p:spPr bwMode="auto">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76176" numCol="1" anchor="ctr" anchorCtr="0" compatLnSpc="1">
            <a:prstTxWarp prst="textNoShape">
              <a:avLst/>
            </a:prstTxWarp>
            <a:spAutoFit/>
          </a:bodyPr>
          <a:lstStyle>
            <a:lvl1pPr fontAlgn="base">
              <a:spcBef>
                <a:spcPct val="0"/>
              </a:spcBef>
              <a:spcAft>
                <a:spcPct val="0"/>
              </a:spcAft>
              <a:tabLst>
                <a:tab pos="228600" algn="l"/>
                <a:tab pos="5851525" algn="l"/>
              </a:tabLst>
              <a:defRPr>
                <a:solidFill>
                  <a:schemeClr val="tx1"/>
                </a:solidFill>
                <a:latin typeface="Arial" pitchFamily="34" charset="0"/>
                <a:cs typeface="Arial" pitchFamily="34" charset="0"/>
              </a:defRPr>
            </a:lvl1pPr>
            <a:lvl2pPr fontAlgn="base">
              <a:spcBef>
                <a:spcPct val="0"/>
              </a:spcBef>
              <a:spcAft>
                <a:spcPct val="0"/>
              </a:spcAft>
              <a:tabLst>
                <a:tab pos="228600" algn="l"/>
                <a:tab pos="5851525" algn="l"/>
              </a:tabLst>
              <a:defRPr>
                <a:solidFill>
                  <a:schemeClr val="tx1"/>
                </a:solidFill>
                <a:latin typeface="Arial" pitchFamily="34" charset="0"/>
                <a:cs typeface="Arial" pitchFamily="34" charset="0"/>
              </a:defRPr>
            </a:lvl2pPr>
            <a:lvl3pPr fontAlgn="base">
              <a:spcBef>
                <a:spcPct val="0"/>
              </a:spcBef>
              <a:spcAft>
                <a:spcPct val="0"/>
              </a:spcAft>
              <a:tabLst>
                <a:tab pos="228600" algn="l"/>
                <a:tab pos="5851525" algn="l"/>
              </a:tabLst>
              <a:defRPr>
                <a:solidFill>
                  <a:schemeClr val="tx1"/>
                </a:solidFill>
                <a:latin typeface="Arial" pitchFamily="34" charset="0"/>
                <a:cs typeface="Arial" pitchFamily="34" charset="0"/>
              </a:defRPr>
            </a:lvl3pPr>
            <a:lvl4pPr fontAlgn="base">
              <a:spcBef>
                <a:spcPct val="0"/>
              </a:spcBef>
              <a:spcAft>
                <a:spcPct val="0"/>
              </a:spcAft>
              <a:tabLst>
                <a:tab pos="228600" algn="l"/>
                <a:tab pos="5851525" algn="l"/>
              </a:tabLst>
              <a:defRPr>
                <a:solidFill>
                  <a:schemeClr val="tx1"/>
                </a:solidFill>
                <a:latin typeface="Arial" pitchFamily="34" charset="0"/>
                <a:cs typeface="Arial" pitchFamily="34" charset="0"/>
              </a:defRPr>
            </a:lvl4pPr>
            <a:lvl5pPr fontAlgn="base">
              <a:spcBef>
                <a:spcPct val="0"/>
              </a:spcBef>
              <a:spcAft>
                <a:spcPct val="0"/>
              </a:spcAft>
              <a:tabLst>
                <a:tab pos="228600" algn="l"/>
                <a:tab pos="5851525" algn="l"/>
              </a:tabLst>
              <a:defRPr>
                <a:solidFill>
                  <a:schemeClr val="tx1"/>
                </a:solidFill>
                <a:latin typeface="Arial" pitchFamily="34" charset="0"/>
                <a:cs typeface="Arial" pitchFamily="34" charset="0"/>
              </a:defRPr>
            </a:lvl5pPr>
            <a:lvl6pPr fontAlgn="base">
              <a:spcBef>
                <a:spcPct val="0"/>
              </a:spcBef>
              <a:spcAft>
                <a:spcPct val="0"/>
              </a:spcAft>
              <a:tabLst>
                <a:tab pos="228600" algn="l"/>
                <a:tab pos="5851525" algn="l"/>
              </a:tabLst>
              <a:defRPr>
                <a:solidFill>
                  <a:schemeClr val="tx1"/>
                </a:solidFill>
                <a:latin typeface="Arial" pitchFamily="34" charset="0"/>
                <a:cs typeface="Arial" pitchFamily="34" charset="0"/>
              </a:defRPr>
            </a:lvl6pPr>
            <a:lvl7pPr fontAlgn="base">
              <a:spcBef>
                <a:spcPct val="0"/>
              </a:spcBef>
              <a:spcAft>
                <a:spcPct val="0"/>
              </a:spcAft>
              <a:tabLst>
                <a:tab pos="228600" algn="l"/>
                <a:tab pos="5851525" algn="l"/>
              </a:tabLst>
              <a:defRPr>
                <a:solidFill>
                  <a:schemeClr val="tx1"/>
                </a:solidFill>
                <a:latin typeface="Arial" pitchFamily="34" charset="0"/>
                <a:cs typeface="Arial" pitchFamily="34" charset="0"/>
              </a:defRPr>
            </a:lvl7pPr>
            <a:lvl8pPr fontAlgn="base">
              <a:spcBef>
                <a:spcPct val="0"/>
              </a:spcBef>
              <a:spcAft>
                <a:spcPct val="0"/>
              </a:spcAft>
              <a:tabLst>
                <a:tab pos="228600" algn="l"/>
                <a:tab pos="5851525" algn="l"/>
              </a:tabLst>
              <a:defRPr>
                <a:solidFill>
                  <a:schemeClr val="tx1"/>
                </a:solidFill>
                <a:latin typeface="Arial" pitchFamily="34" charset="0"/>
                <a:cs typeface="Arial" pitchFamily="34" charset="0"/>
              </a:defRPr>
            </a:lvl8pPr>
            <a:lvl9pPr fontAlgn="base">
              <a:spcBef>
                <a:spcPct val="0"/>
              </a:spcBef>
              <a:spcAft>
                <a:spcPct val="0"/>
              </a:spcAft>
              <a:tabLst>
                <a:tab pos="228600" algn="l"/>
                <a:tab pos="5851525" algn="l"/>
              </a:tabLst>
              <a:defRPr>
                <a:solidFill>
                  <a:schemeClr val="tx1"/>
                </a:solidFill>
                <a:latin typeface="Arial" pitchFamily="34" charset="0"/>
                <a:cs typeface="Arial" pitchFamily="34" charset="0"/>
              </a:defRPr>
            </a:lvl9pPr>
          </a:lstStyle>
          <a:p>
            <a:pPr marL="0" marR="0" lvl="0" indent="539750" algn="l" defTabSz="914400" rtl="0" eaLnBrk="1" fontAlgn="base" latinLnBrk="0" hangingPunct="1">
              <a:lnSpc>
                <a:spcPct val="100000"/>
              </a:lnSpc>
              <a:spcBef>
                <a:spcPct val="0"/>
              </a:spcBef>
              <a:spcAft>
                <a:spcPct val="0"/>
              </a:spcAft>
              <a:buClrTx/>
              <a:buSzTx/>
              <a:buFontTx/>
              <a:buNone/>
              <a:tabLst>
                <a:tab pos="228600" algn="l"/>
                <a:tab pos="5851525" algn="l"/>
              </a:tabLst>
            </a:pPr>
            <a:r>
              <a:rPr kumimoji="0" lang="ru-RU" altLang="ru-RU" sz="1400" b="1" i="0" u="none" strike="noStrike" cap="none" normalizeH="0" baseline="0" dirty="0" smtClean="0">
                <a:ln>
                  <a:noFill/>
                </a:ln>
                <a:solidFill>
                  <a:schemeClr val="tx1"/>
                </a:solidFill>
                <a:effectLst/>
                <a:latin typeface="Times New Roman" pitchFamily="18" charset="0"/>
                <a:cs typeface="Times New Roman" pitchFamily="18" charset="0"/>
              </a:rPr>
              <a:t>Функции конфликтов</a:t>
            </a:r>
          </a:p>
          <a:p>
            <a:pPr marL="0" marR="0" lvl="0" indent="539750" algn="l" defTabSz="914400" rtl="0" eaLnBrk="0" fontAlgn="base" latinLnBrk="0" hangingPunct="0">
              <a:lnSpc>
                <a:spcPct val="100000"/>
              </a:lnSpc>
              <a:spcBef>
                <a:spcPct val="0"/>
              </a:spcBef>
              <a:spcAft>
                <a:spcPct val="0"/>
              </a:spcAft>
              <a:buClrTx/>
              <a:buSzTx/>
              <a:buFontTx/>
              <a:buNone/>
              <a:tabLst>
                <a:tab pos="228600" algn="l"/>
                <a:tab pos="5851525" algn="l"/>
              </a:tabLst>
            </a:pPr>
            <a:endParaRPr kumimoji="0" lang="ru-RU" altLang="ru-RU" sz="18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416696474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extLst>
              <p:ext uri="{D42A27DB-BD31-4B8C-83A1-F6EECF244321}">
                <p14:modId xmlns:p14="http://schemas.microsoft.com/office/powerpoint/2010/main" val="3278683112"/>
              </p:ext>
            </p:extLst>
          </p:nvPr>
        </p:nvGraphicFramePr>
        <p:xfrm>
          <a:off x="1828800" y="1257300"/>
          <a:ext cx="5410200" cy="3500988"/>
        </p:xfrm>
        <a:graphic>
          <a:graphicData uri="http://schemas.openxmlformats.org/drawingml/2006/table">
            <a:tbl>
              <a:tblPr>
                <a:tableStyleId>{5C22544A-7EE6-4342-B048-85BDC9FD1C3A}</a:tableStyleId>
              </a:tblPr>
              <a:tblGrid>
                <a:gridCol w="1803400"/>
                <a:gridCol w="1803400"/>
                <a:gridCol w="1803400"/>
              </a:tblGrid>
              <a:tr h="0">
                <a:tc gridSpan="3">
                  <a:txBody>
                    <a:bodyPr/>
                    <a:lstStyle/>
                    <a:p>
                      <a:pPr algn="ctr">
                        <a:spcBef>
                          <a:spcPts val="600"/>
                        </a:spcBef>
                        <a:spcAft>
                          <a:spcPts val="600"/>
                        </a:spcAft>
                        <a:tabLst>
                          <a:tab pos="5850890" algn="l"/>
                        </a:tabLst>
                      </a:pPr>
                      <a:r>
                        <a:rPr lang="ru-RU" sz="2200" dirty="0">
                          <a:effectLst/>
                        </a:rPr>
                        <a:t>ВЗАИМООТНОШЕНИЯ</a:t>
                      </a:r>
                      <a:endParaRPr lang="ru-RU" sz="2200" b="1" dirty="0">
                        <a:effectLst/>
                        <a:latin typeface="Times New Roman"/>
                        <a:ea typeface="Times New Roman"/>
                      </a:endParaRPr>
                    </a:p>
                  </a:txBody>
                  <a:tcPr marL="68580" marR="68580" marT="0" marB="0"/>
                </a:tc>
                <a:tc hMerge="1">
                  <a:txBody>
                    <a:bodyPr/>
                    <a:lstStyle/>
                    <a:p>
                      <a:endParaRPr lang="ru-RU"/>
                    </a:p>
                  </a:txBody>
                  <a:tcPr/>
                </a:tc>
                <a:tc hMerge="1">
                  <a:txBody>
                    <a:bodyPr/>
                    <a:lstStyle/>
                    <a:p>
                      <a:endParaRPr lang="ru-RU"/>
                    </a:p>
                  </a:txBody>
                  <a:tcPr/>
                </a:tc>
              </a:tr>
              <a:tr h="0">
                <a:tc>
                  <a:txBody>
                    <a:bodyPr/>
                    <a:lstStyle/>
                    <a:p>
                      <a:pPr algn="ctr">
                        <a:spcAft>
                          <a:spcPts val="600"/>
                        </a:spcAft>
                        <a:tabLst>
                          <a:tab pos="5850890" algn="l"/>
                        </a:tabLst>
                      </a:pPr>
                      <a:r>
                        <a:rPr lang="ru-RU" sz="1400">
                          <a:effectLst/>
                        </a:rPr>
                        <a:t>Главные участники конфликта</a:t>
                      </a:r>
                      <a:endParaRPr lang="ru-RU" sz="1000">
                        <a:effectLst/>
                        <a:latin typeface="Times New Roman"/>
                        <a:ea typeface="Times New Roman"/>
                      </a:endParaRPr>
                    </a:p>
                  </a:txBody>
                  <a:tcPr marL="68580" marR="68580" marT="0" marB="0" anchor="ctr"/>
                </a:tc>
                <a:tc>
                  <a:txBody>
                    <a:bodyPr/>
                    <a:lstStyle/>
                    <a:p>
                      <a:pPr algn="ctr">
                        <a:spcAft>
                          <a:spcPts val="600"/>
                        </a:spcAft>
                        <a:tabLst>
                          <a:tab pos="5850890" algn="l"/>
                        </a:tabLst>
                      </a:pPr>
                      <a:r>
                        <a:rPr lang="ru-RU" sz="1000">
                          <a:effectLst/>
                        </a:rPr>
                        <a:t>Потребности</a:t>
                      </a:r>
                      <a:endParaRPr lang="ru-RU" sz="1000" b="1">
                        <a:effectLst/>
                        <a:latin typeface="Times New Roman"/>
                      </a:endParaRPr>
                    </a:p>
                  </a:txBody>
                  <a:tcPr marL="68580" marR="68580" marT="0" marB="0" anchor="ctr"/>
                </a:tc>
                <a:tc>
                  <a:txBody>
                    <a:bodyPr/>
                    <a:lstStyle/>
                    <a:p>
                      <a:pPr algn="ctr">
                        <a:spcAft>
                          <a:spcPts val="600"/>
                        </a:spcAft>
                        <a:tabLst>
                          <a:tab pos="5850890" algn="l"/>
                        </a:tabLst>
                      </a:pPr>
                      <a:r>
                        <a:rPr lang="ru-RU" sz="1000">
                          <a:effectLst/>
                        </a:rPr>
                        <a:t>Опасения</a:t>
                      </a:r>
                      <a:endParaRPr lang="ru-RU" sz="1000" b="1">
                        <a:effectLst/>
                        <a:latin typeface="Times New Roman"/>
                      </a:endParaRPr>
                    </a:p>
                  </a:txBody>
                  <a:tcPr marL="68580" marR="68580" marT="0" marB="0" anchor="ctr"/>
                </a:tc>
              </a:tr>
              <a:tr h="0">
                <a:tc>
                  <a:txBody>
                    <a:bodyPr/>
                    <a:lstStyle/>
                    <a:p>
                      <a:pPr>
                        <a:spcAft>
                          <a:spcPts val="600"/>
                        </a:spcAft>
                        <a:tabLst>
                          <a:tab pos="5850890" algn="l"/>
                        </a:tabLst>
                      </a:pPr>
                      <a:r>
                        <a:rPr lang="ru-RU" sz="1000" dirty="0">
                          <a:effectLst/>
                        </a:rPr>
                        <a:t>СПИРИДОНОВА</a:t>
                      </a:r>
                      <a:endParaRPr lang="ru-RU" sz="1000" b="1" dirty="0">
                        <a:effectLst/>
                        <a:latin typeface="Times New Roman"/>
                      </a:endParaRPr>
                    </a:p>
                  </a:txBody>
                  <a:tcPr marL="68580" marR="68580" marT="0" marB="0" anchor="ctr"/>
                </a:tc>
                <a:tc>
                  <a:txBody>
                    <a:bodyPr/>
                    <a:lstStyle/>
                    <a:p>
                      <a:pPr marL="342900" lvl="0" indent="-342900" algn="l">
                        <a:spcAft>
                          <a:spcPts val="600"/>
                        </a:spcAft>
                        <a:buFont typeface="Symbol"/>
                        <a:buChar char=""/>
                        <a:tabLst>
                          <a:tab pos="5850890" algn="l"/>
                          <a:tab pos="228600" algn="l"/>
                          <a:tab pos="5850890" algn="l"/>
                        </a:tabLst>
                      </a:pPr>
                      <a:r>
                        <a:rPr lang="ru-RU" sz="1200" dirty="0">
                          <a:effectLst/>
                        </a:rPr>
                        <a:t>уважение </a:t>
                      </a:r>
                      <a:r>
                        <a:rPr lang="ru-RU" sz="1200" dirty="0" smtClean="0">
                          <a:effectLst/>
                        </a:rPr>
                        <a:t>одноклассников.</a:t>
                      </a:r>
                      <a:endParaRPr lang="ru-RU" sz="1000" b="1" dirty="0">
                        <a:effectLst/>
                        <a:latin typeface="Times New Roman"/>
                      </a:endParaRPr>
                    </a:p>
                  </a:txBody>
                  <a:tcPr marL="68580" marR="68580" marT="0" marB="0"/>
                </a:tc>
                <a:tc>
                  <a:txBody>
                    <a:bodyPr/>
                    <a:lstStyle/>
                    <a:p>
                      <a:pPr marL="342900" lvl="0" indent="-342900" algn="l">
                        <a:spcAft>
                          <a:spcPts val="600"/>
                        </a:spcAft>
                        <a:buFont typeface="Symbol"/>
                        <a:buChar char=""/>
                        <a:tabLst>
                          <a:tab pos="5850890" algn="l"/>
                          <a:tab pos="228600" algn="l"/>
                          <a:tab pos="5850890" algn="l"/>
                        </a:tabLst>
                      </a:pPr>
                      <a:r>
                        <a:rPr lang="ru-RU" sz="1200">
                          <a:effectLst/>
                        </a:rPr>
                        <a:t>быть подвергнутой критике;</a:t>
                      </a:r>
                      <a:endParaRPr lang="ru-RU" sz="1000">
                        <a:effectLst/>
                      </a:endParaRPr>
                    </a:p>
                    <a:p>
                      <a:pPr marL="342900" lvl="0" indent="-342900">
                        <a:spcAft>
                          <a:spcPts val="0"/>
                        </a:spcAft>
                        <a:buFont typeface="Symbol"/>
                        <a:buChar char=""/>
                        <a:tabLst>
                          <a:tab pos="228600" algn="l"/>
                        </a:tabLst>
                      </a:pPr>
                      <a:r>
                        <a:rPr lang="ru-RU" sz="1200">
                          <a:effectLst/>
                        </a:rPr>
                        <a:t>потеря контроля. </a:t>
                      </a:r>
                      <a:endParaRPr lang="ru-RU" sz="1000">
                        <a:effectLst/>
                        <a:latin typeface="Times New Roman"/>
                        <a:ea typeface="Times New Roman"/>
                      </a:endParaRPr>
                    </a:p>
                  </a:txBody>
                  <a:tcPr marL="68580" marR="68580" marT="0" marB="0"/>
                </a:tc>
              </a:tr>
              <a:tr h="0">
                <a:tc>
                  <a:txBody>
                    <a:bodyPr/>
                    <a:lstStyle/>
                    <a:p>
                      <a:pPr>
                        <a:spcAft>
                          <a:spcPts val="600"/>
                        </a:spcAft>
                        <a:tabLst>
                          <a:tab pos="5850890" algn="l"/>
                        </a:tabLst>
                      </a:pPr>
                      <a:r>
                        <a:rPr lang="ru-RU" sz="1200" dirty="0">
                          <a:effectLst/>
                        </a:rPr>
                        <a:t>ГРИГОРЬЕВА</a:t>
                      </a:r>
                      <a:endParaRPr lang="ru-RU" sz="1000" dirty="0">
                        <a:effectLst/>
                        <a:latin typeface="Times New Roman"/>
                        <a:ea typeface="Times New Roman"/>
                      </a:endParaRPr>
                    </a:p>
                  </a:txBody>
                  <a:tcPr marL="68580" marR="68580" marT="0" marB="0" anchor="ctr"/>
                </a:tc>
                <a:tc>
                  <a:txBody>
                    <a:bodyPr/>
                    <a:lstStyle/>
                    <a:p>
                      <a:pPr marL="342900" lvl="0" indent="-342900" algn="l">
                        <a:spcAft>
                          <a:spcPts val="600"/>
                        </a:spcAft>
                        <a:buFont typeface="Symbol"/>
                        <a:buChar char=""/>
                        <a:tabLst>
                          <a:tab pos="5850890" algn="l"/>
                          <a:tab pos="228600" algn="l"/>
                          <a:tab pos="5850890" algn="l"/>
                        </a:tabLst>
                      </a:pPr>
                      <a:r>
                        <a:rPr lang="ru-RU" sz="1200">
                          <a:effectLst/>
                        </a:rPr>
                        <a:t>самореализация; </a:t>
                      </a:r>
                      <a:endParaRPr lang="ru-RU" sz="1000">
                        <a:effectLst/>
                      </a:endParaRPr>
                    </a:p>
                    <a:p>
                      <a:pPr marL="342900" lvl="0" indent="-342900" algn="l">
                        <a:spcAft>
                          <a:spcPts val="600"/>
                        </a:spcAft>
                        <a:buFont typeface="Symbol"/>
                        <a:buChar char=""/>
                        <a:tabLst>
                          <a:tab pos="5850890" algn="l"/>
                          <a:tab pos="228600" algn="l"/>
                          <a:tab pos="5850890" algn="l"/>
                        </a:tabLst>
                      </a:pPr>
                      <a:r>
                        <a:rPr lang="ru-RU" sz="1200">
                          <a:effectLst/>
                        </a:rPr>
                        <a:t>интересная работа;</a:t>
                      </a:r>
                      <a:endParaRPr lang="ru-RU" sz="1000">
                        <a:effectLst/>
                      </a:endParaRPr>
                    </a:p>
                    <a:p>
                      <a:pPr marL="342900" lvl="0" indent="-342900" algn="l">
                        <a:spcAft>
                          <a:spcPts val="600"/>
                        </a:spcAft>
                        <a:buFont typeface="Symbol"/>
                        <a:buChar char=""/>
                        <a:tabLst>
                          <a:tab pos="5850890" algn="l"/>
                          <a:tab pos="228600" algn="l"/>
                          <a:tab pos="5850890" algn="l"/>
                        </a:tabLst>
                      </a:pPr>
                      <a:r>
                        <a:rPr lang="ru-RU" sz="1200">
                          <a:effectLst/>
                        </a:rPr>
                        <a:t>самостоятельность.</a:t>
                      </a:r>
                      <a:endParaRPr lang="ru-RU" sz="1000" b="1">
                        <a:effectLst/>
                        <a:latin typeface="Times New Roman"/>
                      </a:endParaRPr>
                    </a:p>
                  </a:txBody>
                  <a:tcPr marL="68580" marR="68580" marT="0" marB="0"/>
                </a:tc>
                <a:tc>
                  <a:txBody>
                    <a:bodyPr/>
                    <a:lstStyle/>
                    <a:p>
                      <a:pPr marL="342900" lvl="0" indent="-342900" algn="l">
                        <a:spcAft>
                          <a:spcPts val="600"/>
                        </a:spcAft>
                        <a:buFont typeface="Symbol"/>
                        <a:buChar char=""/>
                        <a:tabLst>
                          <a:tab pos="5850890" algn="l"/>
                          <a:tab pos="228600" algn="l"/>
                          <a:tab pos="5850890" algn="l"/>
                        </a:tabLst>
                      </a:pPr>
                      <a:r>
                        <a:rPr lang="ru-RU" sz="1200" dirty="0">
                          <a:effectLst/>
                        </a:rPr>
                        <a:t>Ущемление достоинства;</a:t>
                      </a:r>
                      <a:endParaRPr lang="ru-RU" sz="1000" dirty="0">
                        <a:effectLst/>
                      </a:endParaRPr>
                    </a:p>
                    <a:p>
                      <a:pPr marL="342900" lvl="0" indent="-342900">
                        <a:spcAft>
                          <a:spcPts val="0"/>
                        </a:spcAft>
                        <a:buFont typeface="Symbol"/>
                        <a:buChar char=""/>
                        <a:tabLst>
                          <a:tab pos="228600" algn="l"/>
                        </a:tabLst>
                      </a:pPr>
                      <a:r>
                        <a:rPr lang="ru-RU" sz="1200" dirty="0">
                          <a:effectLst/>
                        </a:rPr>
                        <a:t>Невозможность нормально </a:t>
                      </a:r>
                      <a:r>
                        <a:rPr lang="ru-RU" sz="1200" dirty="0" smtClean="0">
                          <a:effectLst/>
                        </a:rPr>
                        <a:t>учиться.</a:t>
                      </a:r>
                      <a:endParaRPr lang="ru-RU" sz="1000" dirty="0">
                        <a:effectLst/>
                        <a:latin typeface="Times New Roman"/>
                        <a:ea typeface="Times New Roman"/>
                      </a:endParaRPr>
                    </a:p>
                  </a:txBody>
                  <a:tcPr marL="68580" marR="68580" marT="0" marB="0"/>
                </a:tc>
              </a:tr>
              <a:tr h="1306428">
                <a:tc>
                  <a:txBody>
                    <a:bodyPr/>
                    <a:lstStyle/>
                    <a:p>
                      <a:pPr>
                        <a:spcAft>
                          <a:spcPts val="600"/>
                        </a:spcAft>
                        <a:tabLst>
                          <a:tab pos="5850890" algn="l"/>
                        </a:tabLst>
                      </a:pPr>
                      <a:r>
                        <a:rPr lang="ru-RU" sz="1200" dirty="0">
                          <a:effectLst/>
                        </a:rPr>
                        <a:t>КОЛЛЕКТИВ </a:t>
                      </a:r>
                      <a:r>
                        <a:rPr lang="ru-RU" sz="1200" dirty="0" smtClean="0">
                          <a:effectLst/>
                        </a:rPr>
                        <a:t>КЛАССА</a:t>
                      </a:r>
                      <a:endParaRPr lang="ru-RU" sz="1000" dirty="0">
                        <a:effectLst/>
                        <a:latin typeface="Times New Roman"/>
                        <a:ea typeface="Times New Roman"/>
                      </a:endParaRPr>
                    </a:p>
                  </a:txBody>
                  <a:tcPr marL="68580" marR="68580" marT="0" marB="0" anchor="ctr"/>
                </a:tc>
                <a:tc>
                  <a:txBody>
                    <a:bodyPr/>
                    <a:lstStyle/>
                    <a:p>
                      <a:pPr marL="342900" lvl="0" indent="-342900" algn="l">
                        <a:spcAft>
                          <a:spcPts val="600"/>
                        </a:spcAft>
                        <a:buFont typeface="Symbol"/>
                        <a:buChar char=""/>
                        <a:tabLst>
                          <a:tab pos="5850890" algn="l"/>
                          <a:tab pos="228600" algn="l"/>
                          <a:tab pos="5850890" algn="l"/>
                        </a:tabLst>
                      </a:pPr>
                      <a:r>
                        <a:rPr lang="ru-RU" sz="1200" dirty="0">
                          <a:effectLst/>
                        </a:rPr>
                        <a:t>нормальные отношения.</a:t>
                      </a:r>
                      <a:endParaRPr lang="ru-RU" sz="1000" b="1" dirty="0">
                        <a:effectLst/>
                        <a:latin typeface="Times New Roman"/>
                      </a:endParaRPr>
                    </a:p>
                  </a:txBody>
                  <a:tcPr marL="68580" marR="68580" marT="0" marB="0"/>
                </a:tc>
                <a:tc>
                  <a:txBody>
                    <a:bodyPr/>
                    <a:lstStyle/>
                    <a:p>
                      <a:pPr algn="l">
                        <a:spcAft>
                          <a:spcPts val="600"/>
                        </a:spcAft>
                        <a:tabLst>
                          <a:tab pos="5850890" algn="l"/>
                        </a:tabLst>
                      </a:pPr>
                      <a:r>
                        <a:rPr lang="ru-RU" sz="1200" dirty="0">
                          <a:effectLst/>
                        </a:rPr>
                        <a:t> </a:t>
                      </a:r>
                      <a:endParaRPr lang="ru-RU" sz="1000" b="1" dirty="0">
                        <a:effectLst/>
                        <a:latin typeface="Times New Roman"/>
                      </a:endParaRPr>
                    </a:p>
                  </a:txBody>
                  <a:tcPr marL="68580" marR="68580" marT="0" marB="0"/>
                </a:tc>
              </a:tr>
            </a:tbl>
          </a:graphicData>
        </a:graphic>
      </p:graphicFrame>
      <p:sp>
        <p:nvSpPr>
          <p:cNvPr id="4" name="Rectangle 1"/>
          <p:cNvSpPr>
            <a:spLocks noGrp="1" noChangeArrowheads="1"/>
          </p:cNvSpPr>
          <p:nvPr>
            <p:ph type="title"/>
          </p:nvPr>
        </p:nvSpPr>
        <p:spPr bwMode="auto">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228528" tIns="45720" rIns="91440" bIns="76176" numCol="1" anchor="ctr" anchorCtr="0" compatLnSpc="1">
            <a:prstTxWarp prst="textNoShape">
              <a:avLst/>
            </a:prstTxWarp>
            <a:spAutoFit/>
          </a:bodyPr>
          <a:lstStyle>
            <a:lvl1pPr fontAlgn="base">
              <a:spcBef>
                <a:spcPct val="0"/>
              </a:spcBef>
              <a:spcAft>
                <a:spcPct val="0"/>
              </a:spcAft>
              <a:tabLst>
                <a:tab pos="5851525" algn="l"/>
              </a:tabLst>
              <a:defRPr>
                <a:solidFill>
                  <a:schemeClr val="tx1"/>
                </a:solidFill>
                <a:latin typeface="Arial" pitchFamily="34" charset="0"/>
                <a:cs typeface="Arial" pitchFamily="34" charset="0"/>
              </a:defRPr>
            </a:lvl1pPr>
            <a:lvl2pPr fontAlgn="base">
              <a:spcBef>
                <a:spcPct val="0"/>
              </a:spcBef>
              <a:spcAft>
                <a:spcPct val="0"/>
              </a:spcAft>
              <a:tabLst>
                <a:tab pos="5851525" algn="l"/>
              </a:tabLst>
              <a:defRPr>
                <a:solidFill>
                  <a:schemeClr val="tx1"/>
                </a:solidFill>
                <a:latin typeface="Arial" pitchFamily="34" charset="0"/>
                <a:cs typeface="Arial" pitchFamily="34" charset="0"/>
              </a:defRPr>
            </a:lvl2pPr>
            <a:lvl3pPr fontAlgn="base">
              <a:spcBef>
                <a:spcPct val="0"/>
              </a:spcBef>
              <a:spcAft>
                <a:spcPct val="0"/>
              </a:spcAft>
              <a:tabLst>
                <a:tab pos="5851525" algn="l"/>
              </a:tabLst>
              <a:defRPr>
                <a:solidFill>
                  <a:schemeClr val="tx1"/>
                </a:solidFill>
                <a:latin typeface="Arial" pitchFamily="34" charset="0"/>
                <a:cs typeface="Arial" pitchFamily="34" charset="0"/>
              </a:defRPr>
            </a:lvl3pPr>
            <a:lvl4pPr fontAlgn="base">
              <a:spcBef>
                <a:spcPct val="0"/>
              </a:spcBef>
              <a:spcAft>
                <a:spcPct val="0"/>
              </a:spcAft>
              <a:tabLst>
                <a:tab pos="5851525" algn="l"/>
              </a:tabLst>
              <a:defRPr>
                <a:solidFill>
                  <a:schemeClr val="tx1"/>
                </a:solidFill>
                <a:latin typeface="Arial" pitchFamily="34" charset="0"/>
                <a:cs typeface="Arial" pitchFamily="34" charset="0"/>
              </a:defRPr>
            </a:lvl4pPr>
            <a:lvl5pPr fontAlgn="base">
              <a:spcBef>
                <a:spcPct val="0"/>
              </a:spcBef>
              <a:spcAft>
                <a:spcPct val="0"/>
              </a:spcAft>
              <a:tabLst>
                <a:tab pos="5851525" algn="l"/>
              </a:tabLst>
              <a:defRPr>
                <a:solidFill>
                  <a:schemeClr val="tx1"/>
                </a:solidFill>
                <a:latin typeface="Arial" pitchFamily="34" charset="0"/>
                <a:cs typeface="Arial" pitchFamily="34" charset="0"/>
              </a:defRPr>
            </a:lvl5pPr>
            <a:lvl6pPr fontAlgn="base">
              <a:spcBef>
                <a:spcPct val="0"/>
              </a:spcBef>
              <a:spcAft>
                <a:spcPct val="0"/>
              </a:spcAft>
              <a:tabLst>
                <a:tab pos="5851525" algn="l"/>
              </a:tabLst>
              <a:defRPr>
                <a:solidFill>
                  <a:schemeClr val="tx1"/>
                </a:solidFill>
                <a:latin typeface="Arial" pitchFamily="34" charset="0"/>
                <a:cs typeface="Arial" pitchFamily="34" charset="0"/>
              </a:defRPr>
            </a:lvl6pPr>
            <a:lvl7pPr fontAlgn="base">
              <a:spcBef>
                <a:spcPct val="0"/>
              </a:spcBef>
              <a:spcAft>
                <a:spcPct val="0"/>
              </a:spcAft>
              <a:tabLst>
                <a:tab pos="5851525" algn="l"/>
              </a:tabLst>
              <a:defRPr>
                <a:solidFill>
                  <a:schemeClr val="tx1"/>
                </a:solidFill>
                <a:latin typeface="Arial" pitchFamily="34" charset="0"/>
                <a:cs typeface="Arial" pitchFamily="34" charset="0"/>
              </a:defRPr>
            </a:lvl7pPr>
            <a:lvl8pPr fontAlgn="base">
              <a:spcBef>
                <a:spcPct val="0"/>
              </a:spcBef>
              <a:spcAft>
                <a:spcPct val="0"/>
              </a:spcAft>
              <a:tabLst>
                <a:tab pos="5851525" algn="l"/>
              </a:tabLst>
              <a:defRPr>
                <a:solidFill>
                  <a:schemeClr val="tx1"/>
                </a:solidFill>
                <a:latin typeface="Arial" pitchFamily="34" charset="0"/>
                <a:cs typeface="Arial" pitchFamily="34" charset="0"/>
              </a:defRPr>
            </a:lvl8pPr>
            <a:lvl9pPr fontAlgn="base">
              <a:spcBef>
                <a:spcPct val="0"/>
              </a:spcBef>
              <a:spcAft>
                <a:spcPct val="0"/>
              </a:spcAft>
              <a:tabLst>
                <a:tab pos="5851525" algn="l"/>
              </a:tabLst>
              <a:defRPr>
                <a:solidFill>
                  <a:schemeClr val="tx1"/>
                </a:solidFill>
                <a:latin typeface="Arial" pitchFamily="34" charset="0"/>
                <a:cs typeface="Arial" pitchFamily="34" charset="0"/>
              </a:defRPr>
            </a:lvl9pPr>
          </a:lstStyle>
          <a:p>
            <a:pPr marL="0" marR="0" lvl="0" indent="539750" algn="l" defTabSz="914400" rtl="0" eaLnBrk="1" fontAlgn="base" latinLnBrk="0" hangingPunct="1">
              <a:lnSpc>
                <a:spcPct val="100000"/>
              </a:lnSpc>
              <a:spcBef>
                <a:spcPct val="0"/>
              </a:spcBef>
              <a:spcAft>
                <a:spcPct val="0"/>
              </a:spcAft>
              <a:buClrTx/>
              <a:buSzTx/>
              <a:buFontTx/>
              <a:buNone/>
              <a:tabLst>
                <a:tab pos="5851525" algn="l"/>
              </a:tabLst>
            </a:pPr>
            <a:r>
              <a:rPr kumimoji="0" lang="ru-RU" altLang="ru-RU" sz="1400" b="1" i="0" u="none" strike="noStrike" cap="none" normalizeH="0" baseline="0" dirty="0" smtClean="0">
                <a:ln>
                  <a:noFill/>
                </a:ln>
                <a:solidFill>
                  <a:schemeClr val="tx1"/>
                </a:solidFill>
                <a:effectLst/>
                <a:latin typeface="Times New Roman" pitchFamily="18" charset="0"/>
                <a:cs typeface="Times New Roman" pitchFamily="18" charset="0"/>
              </a:rPr>
              <a:t>Пример карты конфликта</a:t>
            </a:r>
            <a:endParaRPr kumimoji="0" lang="ru-RU" altLang="ru-RU" sz="1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539750" algn="l" defTabSz="914400" rtl="0" eaLnBrk="0" fontAlgn="base" latinLnBrk="0" hangingPunct="0">
              <a:lnSpc>
                <a:spcPct val="100000"/>
              </a:lnSpc>
              <a:spcBef>
                <a:spcPct val="0"/>
              </a:spcBef>
              <a:spcAft>
                <a:spcPct val="0"/>
              </a:spcAft>
              <a:buClrTx/>
              <a:buSzTx/>
              <a:buFontTx/>
              <a:buNone/>
              <a:tabLst>
                <a:tab pos="5851525" algn="l"/>
              </a:tabLst>
            </a:pPr>
            <a:endParaRPr kumimoji="0" lang="ru-RU" altLang="ru-RU" sz="18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325818184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extLst>
              <p:ext uri="{D42A27DB-BD31-4B8C-83A1-F6EECF244321}">
                <p14:modId xmlns:p14="http://schemas.microsoft.com/office/powerpoint/2010/main" val="3214846791"/>
              </p:ext>
            </p:extLst>
          </p:nvPr>
        </p:nvGraphicFramePr>
        <p:xfrm>
          <a:off x="1968500" y="1124745"/>
          <a:ext cx="5130800" cy="2463319"/>
        </p:xfrm>
        <a:graphic>
          <a:graphicData uri="http://schemas.openxmlformats.org/drawingml/2006/table">
            <a:tbl>
              <a:tblPr>
                <a:tableStyleId>{5C22544A-7EE6-4342-B048-85BDC9FD1C3A}</a:tableStyleId>
              </a:tblPr>
              <a:tblGrid>
                <a:gridCol w="1259840"/>
                <a:gridCol w="1260475"/>
                <a:gridCol w="1350010"/>
                <a:gridCol w="1260475"/>
              </a:tblGrid>
              <a:tr h="149489">
                <a:tc>
                  <a:txBody>
                    <a:bodyPr/>
                    <a:lstStyle/>
                    <a:p>
                      <a:pPr indent="540385" algn="just">
                        <a:spcAft>
                          <a:spcPts val="600"/>
                        </a:spcAft>
                        <a:tabLst>
                          <a:tab pos="5850890" algn="l"/>
                        </a:tabLst>
                      </a:pPr>
                      <a:r>
                        <a:rPr lang="ru-RU" sz="1400">
                          <a:effectLst/>
                        </a:rPr>
                        <a:t> </a:t>
                      </a:r>
                      <a:endParaRPr lang="ru-RU" sz="1000">
                        <a:effectLst/>
                        <a:latin typeface="Times New Roman"/>
                        <a:ea typeface="Times New Roman"/>
                      </a:endParaRPr>
                    </a:p>
                  </a:txBody>
                  <a:tcPr marL="68580" marR="68580" marT="0" marB="0"/>
                </a:tc>
                <a:tc>
                  <a:txBody>
                    <a:bodyPr/>
                    <a:lstStyle/>
                    <a:p>
                      <a:pPr indent="540385" algn="just">
                        <a:spcAft>
                          <a:spcPts val="600"/>
                        </a:spcAft>
                        <a:tabLst>
                          <a:tab pos="5850890" algn="l"/>
                        </a:tabLst>
                      </a:pPr>
                      <a:r>
                        <a:rPr lang="ru-RU" sz="1400">
                          <a:effectLst/>
                        </a:rPr>
                        <a:t> </a:t>
                      </a:r>
                      <a:endParaRPr lang="ru-RU" sz="1000">
                        <a:effectLst/>
                        <a:latin typeface="Times New Roman"/>
                        <a:ea typeface="Times New Roman"/>
                      </a:endParaRPr>
                    </a:p>
                  </a:txBody>
                  <a:tcPr marL="68580" marR="68580" marT="0" marB="0"/>
                </a:tc>
                <a:tc>
                  <a:txBody>
                    <a:bodyPr/>
                    <a:lstStyle/>
                    <a:p>
                      <a:pPr indent="540385" algn="just">
                        <a:spcAft>
                          <a:spcPts val="600"/>
                        </a:spcAft>
                        <a:tabLst>
                          <a:tab pos="5850890" algn="l"/>
                        </a:tabLst>
                      </a:pPr>
                      <a:r>
                        <a:rPr lang="ru-RU" sz="1400">
                          <a:effectLst/>
                        </a:rPr>
                        <a:t> </a:t>
                      </a:r>
                      <a:endParaRPr lang="ru-RU" sz="1000">
                        <a:effectLst/>
                        <a:latin typeface="Times New Roman"/>
                        <a:ea typeface="Times New Roman"/>
                      </a:endParaRPr>
                    </a:p>
                  </a:txBody>
                  <a:tcPr marL="68580" marR="68580" marT="0" marB="0"/>
                </a:tc>
                <a:tc>
                  <a:txBody>
                    <a:bodyPr/>
                    <a:lstStyle/>
                    <a:p>
                      <a:pPr indent="540385" algn="just">
                        <a:spcAft>
                          <a:spcPts val="600"/>
                        </a:spcAft>
                        <a:tabLst>
                          <a:tab pos="5850890" algn="l"/>
                        </a:tabLst>
                      </a:pPr>
                      <a:r>
                        <a:rPr lang="ru-RU" sz="1400">
                          <a:effectLst/>
                        </a:rPr>
                        <a:t> </a:t>
                      </a:r>
                      <a:endParaRPr lang="ru-RU" sz="1000">
                        <a:effectLst/>
                        <a:latin typeface="Times New Roman"/>
                        <a:ea typeface="Times New Roman"/>
                      </a:endParaRPr>
                    </a:p>
                  </a:txBody>
                  <a:tcPr marL="68580" marR="68580" marT="0" marB="0"/>
                </a:tc>
              </a:tr>
              <a:tr h="149489">
                <a:tc gridSpan="2">
                  <a:txBody>
                    <a:bodyPr/>
                    <a:lstStyle/>
                    <a:p>
                      <a:pPr indent="21590" algn="ctr">
                        <a:spcAft>
                          <a:spcPts val="600"/>
                        </a:spcAft>
                        <a:tabLst>
                          <a:tab pos="5850890" algn="l"/>
                        </a:tabLst>
                      </a:pPr>
                      <a:r>
                        <a:rPr lang="ru-RU" sz="1400">
                          <a:effectLst/>
                        </a:rPr>
                        <a:t>Противоборство</a:t>
                      </a:r>
                      <a:endParaRPr lang="ru-RU" sz="1000">
                        <a:effectLst/>
                        <a:latin typeface="Times New Roman"/>
                        <a:ea typeface="Times New Roman"/>
                      </a:endParaRPr>
                    </a:p>
                  </a:txBody>
                  <a:tcPr marL="68580" marR="68580" marT="0" marB="0"/>
                </a:tc>
                <a:tc hMerge="1">
                  <a:txBody>
                    <a:bodyPr/>
                    <a:lstStyle/>
                    <a:p>
                      <a:endParaRPr lang="ru-RU"/>
                    </a:p>
                  </a:txBody>
                  <a:tcPr/>
                </a:tc>
                <a:tc gridSpan="2">
                  <a:txBody>
                    <a:bodyPr/>
                    <a:lstStyle/>
                    <a:p>
                      <a:pPr indent="21590" algn="ctr">
                        <a:spcAft>
                          <a:spcPts val="600"/>
                        </a:spcAft>
                        <a:tabLst>
                          <a:tab pos="5850890" algn="l"/>
                        </a:tabLst>
                      </a:pPr>
                      <a:r>
                        <a:rPr lang="ru-RU" sz="1400">
                          <a:effectLst/>
                        </a:rPr>
                        <a:t>сотрудничество</a:t>
                      </a:r>
                      <a:endParaRPr lang="ru-RU" sz="1000">
                        <a:effectLst/>
                        <a:latin typeface="Times New Roman"/>
                        <a:ea typeface="Times New Roman"/>
                      </a:endParaRPr>
                    </a:p>
                  </a:txBody>
                  <a:tcPr marL="68580" marR="68580" marT="0" marB="0"/>
                </a:tc>
                <a:tc hMerge="1">
                  <a:txBody>
                    <a:bodyPr/>
                    <a:lstStyle/>
                    <a:p>
                      <a:endParaRPr lang="ru-RU"/>
                    </a:p>
                  </a:txBody>
                  <a:tcPr/>
                </a:tc>
              </a:tr>
              <a:tr h="149489">
                <a:tc>
                  <a:txBody>
                    <a:bodyPr/>
                    <a:lstStyle/>
                    <a:p>
                      <a:pPr indent="540385" algn="just">
                        <a:spcAft>
                          <a:spcPts val="600"/>
                        </a:spcAft>
                        <a:tabLst>
                          <a:tab pos="5850890" algn="l"/>
                        </a:tabLst>
                      </a:pPr>
                      <a:r>
                        <a:rPr lang="ru-RU" sz="1400">
                          <a:effectLst/>
                        </a:rPr>
                        <a:t> </a:t>
                      </a:r>
                      <a:endParaRPr lang="ru-RU" sz="1000">
                        <a:effectLst/>
                        <a:latin typeface="Times New Roman"/>
                        <a:ea typeface="Times New Roman"/>
                      </a:endParaRPr>
                    </a:p>
                  </a:txBody>
                  <a:tcPr marL="68580" marR="68580" marT="0" marB="0"/>
                </a:tc>
                <a:tc>
                  <a:txBody>
                    <a:bodyPr/>
                    <a:lstStyle/>
                    <a:p>
                      <a:pPr indent="540385" algn="just">
                        <a:spcAft>
                          <a:spcPts val="600"/>
                        </a:spcAft>
                        <a:tabLst>
                          <a:tab pos="5850890" algn="l"/>
                        </a:tabLst>
                      </a:pPr>
                      <a:r>
                        <a:rPr lang="ru-RU" sz="1400">
                          <a:effectLst/>
                        </a:rPr>
                        <a:t> </a:t>
                      </a:r>
                      <a:endParaRPr lang="ru-RU" sz="1000">
                        <a:effectLst/>
                        <a:latin typeface="Times New Roman"/>
                        <a:ea typeface="Times New Roman"/>
                      </a:endParaRPr>
                    </a:p>
                  </a:txBody>
                  <a:tcPr marL="68580" marR="68580" marT="0" marB="0"/>
                </a:tc>
                <a:tc>
                  <a:txBody>
                    <a:bodyPr/>
                    <a:lstStyle/>
                    <a:p>
                      <a:pPr indent="540385" algn="just">
                        <a:spcAft>
                          <a:spcPts val="600"/>
                        </a:spcAft>
                        <a:tabLst>
                          <a:tab pos="5850890" algn="l"/>
                        </a:tabLst>
                      </a:pPr>
                      <a:r>
                        <a:rPr lang="ru-RU" sz="1400">
                          <a:effectLst/>
                        </a:rPr>
                        <a:t> </a:t>
                      </a:r>
                      <a:endParaRPr lang="ru-RU" sz="1000">
                        <a:effectLst/>
                        <a:latin typeface="Times New Roman"/>
                        <a:ea typeface="Times New Roman"/>
                      </a:endParaRPr>
                    </a:p>
                  </a:txBody>
                  <a:tcPr marL="68580" marR="68580" marT="0" marB="0"/>
                </a:tc>
                <a:tc>
                  <a:txBody>
                    <a:bodyPr/>
                    <a:lstStyle/>
                    <a:p>
                      <a:pPr indent="540385" algn="just">
                        <a:spcAft>
                          <a:spcPts val="600"/>
                        </a:spcAft>
                        <a:tabLst>
                          <a:tab pos="5850890" algn="l"/>
                        </a:tabLst>
                      </a:pPr>
                      <a:r>
                        <a:rPr lang="ru-RU" sz="1400">
                          <a:effectLst/>
                        </a:rPr>
                        <a:t> </a:t>
                      </a:r>
                      <a:endParaRPr lang="ru-RU" sz="1000">
                        <a:effectLst/>
                        <a:latin typeface="Times New Roman"/>
                        <a:ea typeface="Times New Roman"/>
                      </a:endParaRPr>
                    </a:p>
                  </a:txBody>
                  <a:tcPr marL="68580" marR="68580" marT="0" marB="0"/>
                </a:tc>
              </a:tr>
              <a:tr h="149489">
                <a:tc>
                  <a:txBody>
                    <a:bodyPr/>
                    <a:lstStyle/>
                    <a:p>
                      <a:pPr indent="540385" algn="just">
                        <a:spcAft>
                          <a:spcPts val="600"/>
                        </a:spcAft>
                        <a:tabLst>
                          <a:tab pos="5850890" algn="l"/>
                        </a:tabLst>
                      </a:pPr>
                      <a:r>
                        <a:rPr lang="ru-RU" sz="1400">
                          <a:effectLst/>
                        </a:rPr>
                        <a:t> </a:t>
                      </a:r>
                      <a:endParaRPr lang="ru-RU" sz="1000">
                        <a:effectLst/>
                        <a:latin typeface="Times New Roman"/>
                        <a:ea typeface="Times New Roman"/>
                      </a:endParaRPr>
                    </a:p>
                  </a:txBody>
                  <a:tcPr marL="68580" marR="68580" marT="0" marB="0"/>
                </a:tc>
                <a:tc rowSpan="2" gridSpan="2">
                  <a:txBody>
                    <a:bodyPr/>
                    <a:lstStyle/>
                    <a:p>
                      <a:pPr indent="13335" algn="ctr">
                        <a:spcAft>
                          <a:spcPts val="600"/>
                        </a:spcAft>
                        <a:tabLst>
                          <a:tab pos="5850890" algn="l"/>
                        </a:tabLst>
                      </a:pPr>
                      <a:r>
                        <a:rPr lang="ru-RU" sz="2400">
                          <a:effectLst/>
                        </a:rPr>
                        <a:t>КОМПРОМИС</a:t>
                      </a:r>
                      <a:endParaRPr lang="ru-RU" sz="1400">
                        <a:solidFill>
                          <a:srgbClr val="FF0000"/>
                        </a:solidFill>
                        <a:effectLst/>
                        <a:latin typeface="Times New Roman"/>
                        <a:ea typeface="Times New Roman"/>
                      </a:endParaRPr>
                    </a:p>
                  </a:txBody>
                  <a:tcPr marL="68580" marR="68580" marT="0" marB="0" anchor="ctr"/>
                </a:tc>
                <a:tc rowSpan="2" hMerge="1">
                  <a:txBody>
                    <a:bodyPr/>
                    <a:lstStyle/>
                    <a:p>
                      <a:endParaRPr lang="ru-RU"/>
                    </a:p>
                  </a:txBody>
                  <a:tcPr/>
                </a:tc>
                <a:tc>
                  <a:txBody>
                    <a:bodyPr/>
                    <a:lstStyle/>
                    <a:p>
                      <a:pPr indent="540385" algn="just">
                        <a:spcAft>
                          <a:spcPts val="600"/>
                        </a:spcAft>
                        <a:tabLst>
                          <a:tab pos="5850890" algn="l"/>
                        </a:tabLst>
                      </a:pPr>
                      <a:r>
                        <a:rPr lang="ru-RU" sz="1400">
                          <a:effectLst/>
                        </a:rPr>
                        <a:t> </a:t>
                      </a:r>
                      <a:endParaRPr lang="ru-RU" sz="1000">
                        <a:effectLst/>
                        <a:latin typeface="Times New Roman"/>
                        <a:ea typeface="Times New Roman"/>
                      </a:endParaRPr>
                    </a:p>
                  </a:txBody>
                  <a:tcPr marL="68580" marR="68580" marT="0" marB="0"/>
                </a:tc>
              </a:tr>
              <a:tr h="149489">
                <a:tc>
                  <a:txBody>
                    <a:bodyPr/>
                    <a:lstStyle/>
                    <a:p>
                      <a:pPr indent="540385" algn="just">
                        <a:spcAft>
                          <a:spcPts val="600"/>
                        </a:spcAft>
                        <a:tabLst>
                          <a:tab pos="5850890" algn="l"/>
                        </a:tabLst>
                      </a:pPr>
                      <a:r>
                        <a:rPr lang="ru-RU" sz="1400">
                          <a:effectLst/>
                        </a:rPr>
                        <a:t> </a:t>
                      </a:r>
                      <a:endParaRPr lang="ru-RU" sz="1000">
                        <a:effectLst/>
                        <a:latin typeface="Times New Roman"/>
                        <a:ea typeface="Times New Roman"/>
                      </a:endParaRPr>
                    </a:p>
                  </a:txBody>
                  <a:tcPr marL="68580" marR="68580" marT="0" marB="0"/>
                </a:tc>
                <a:tc gridSpan="2" vMerge="1">
                  <a:txBody>
                    <a:bodyPr/>
                    <a:lstStyle/>
                    <a:p>
                      <a:endParaRPr lang="ru-RU"/>
                    </a:p>
                  </a:txBody>
                  <a:tcPr/>
                </a:tc>
                <a:tc hMerge="1" vMerge="1">
                  <a:txBody>
                    <a:bodyPr/>
                    <a:lstStyle/>
                    <a:p>
                      <a:endParaRPr lang="ru-RU"/>
                    </a:p>
                  </a:txBody>
                  <a:tcPr/>
                </a:tc>
                <a:tc>
                  <a:txBody>
                    <a:bodyPr/>
                    <a:lstStyle/>
                    <a:p>
                      <a:pPr indent="540385" algn="just">
                        <a:spcAft>
                          <a:spcPts val="600"/>
                        </a:spcAft>
                        <a:tabLst>
                          <a:tab pos="5850890" algn="l"/>
                        </a:tabLst>
                      </a:pPr>
                      <a:r>
                        <a:rPr lang="ru-RU" sz="1400">
                          <a:effectLst/>
                        </a:rPr>
                        <a:t> </a:t>
                      </a:r>
                      <a:endParaRPr lang="ru-RU" sz="1000">
                        <a:effectLst/>
                        <a:latin typeface="Times New Roman"/>
                        <a:ea typeface="Times New Roman"/>
                      </a:endParaRPr>
                    </a:p>
                  </a:txBody>
                  <a:tcPr marL="68580" marR="68580" marT="0" marB="0"/>
                </a:tc>
              </a:tr>
              <a:tr h="149489">
                <a:tc>
                  <a:txBody>
                    <a:bodyPr/>
                    <a:lstStyle/>
                    <a:p>
                      <a:pPr indent="540385" algn="just">
                        <a:spcAft>
                          <a:spcPts val="600"/>
                        </a:spcAft>
                        <a:tabLst>
                          <a:tab pos="5850890" algn="l"/>
                        </a:tabLst>
                      </a:pPr>
                      <a:r>
                        <a:rPr lang="ru-RU" sz="1400">
                          <a:effectLst/>
                        </a:rPr>
                        <a:t> </a:t>
                      </a:r>
                      <a:endParaRPr lang="ru-RU" sz="1000">
                        <a:effectLst/>
                        <a:latin typeface="Times New Roman"/>
                        <a:ea typeface="Times New Roman"/>
                      </a:endParaRPr>
                    </a:p>
                  </a:txBody>
                  <a:tcPr marL="68580" marR="68580" marT="0" marB="0"/>
                </a:tc>
                <a:tc>
                  <a:txBody>
                    <a:bodyPr/>
                    <a:lstStyle/>
                    <a:p>
                      <a:pPr indent="540385" algn="just">
                        <a:spcAft>
                          <a:spcPts val="600"/>
                        </a:spcAft>
                        <a:tabLst>
                          <a:tab pos="5850890" algn="l"/>
                        </a:tabLst>
                      </a:pPr>
                      <a:r>
                        <a:rPr lang="ru-RU" sz="1400">
                          <a:effectLst/>
                        </a:rPr>
                        <a:t> </a:t>
                      </a:r>
                      <a:endParaRPr lang="ru-RU" sz="1000">
                        <a:effectLst/>
                        <a:latin typeface="Times New Roman"/>
                        <a:ea typeface="Times New Roman"/>
                      </a:endParaRPr>
                    </a:p>
                  </a:txBody>
                  <a:tcPr marL="68580" marR="68580" marT="0" marB="0"/>
                </a:tc>
                <a:tc>
                  <a:txBody>
                    <a:bodyPr/>
                    <a:lstStyle/>
                    <a:p>
                      <a:pPr indent="540385" algn="just">
                        <a:spcAft>
                          <a:spcPts val="600"/>
                        </a:spcAft>
                        <a:tabLst>
                          <a:tab pos="5850890" algn="l"/>
                        </a:tabLst>
                      </a:pPr>
                      <a:r>
                        <a:rPr lang="ru-RU" sz="1400">
                          <a:effectLst/>
                        </a:rPr>
                        <a:t> </a:t>
                      </a:r>
                      <a:endParaRPr lang="ru-RU" sz="1000">
                        <a:effectLst/>
                        <a:latin typeface="Times New Roman"/>
                        <a:ea typeface="Times New Roman"/>
                      </a:endParaRPr>
                    </a:p>
                  </a:txBody>
                  <a:tcPr marL="68580" marR="68580" marT="0" marB="0"/>
                </a:tc>
                <a:tc>
                  <a:txBody>
                    <a:bodyPr/>
                    <a:lstStyle/>
                    <a:p>
                      <a:pPr indent="540385" algn="just">
                        <a:spcAft>
                          <a:spcPts val="600"/>
                        </a:spcAft>
                        <a:tabLst>
                          <a:tab pos="5850890" algn="l"/>
                        </a:tabLst>
                      </a:pPr>
                      <a:r>
                        <a:rPr lang="ru-RU" sz="1400">
                          <a:effectLst/>
                        </a:rPr>
                        <a:t> </a:t>
                      </a:r>
                      <a:endParaRPr lang="ru-RU" sz="1000">
                        <a:effectLst/>
                        <a:latin typeface="Times New Roman"/>
                        <a:ea typeface="Times New Roman"/>
                      </a:endParaRPr>
                    </a:p>
                  </a:txBody>
                  <a:tcPr marL="68580" marR="68580" marT="0" marB="0"/>
                </a:tc>
              </a:tr>
              <a:tr h="149489">
                <a:tc gridSpan="2">
                  <a:txBody>
                    <a:bodyPr/>
                    <a:lstStyle/>
                    <a:p>
                      <a:pPr indent="21590" algn="ctr">
                        <a:spcAft>
                          <a:spcPts val="600"/>
                        </a:spcAft>
                        <a:tabLst>
                          <a:tab pos="5850890" algn="l"/>
                        </a:tabLst>
                      </a:pPr>
                      <a:r>
                        <a:rPr lang="ru-RU" sz="1400">
                          <a:effectLst/>
                        </a:rPr>
                        <a:t>уклонение</a:t>
                      </a:r>
                      <a:endParaRPr lang="ru-RU" sz="1000">
                        <a:effectLst/>
                        <a:latin typeface="Times New Roman"/>
                        <a:ea typeface="Times New Roman"/>
                      </a:endParaRPr>
                    </a:p>
                  </a:txBody>
                  <a:tcPr marL="68580" marR="68580" marT="0" marB="0"/>
                </a:tc>
                <a:tc hMerge="1">
                  <a:txBody>
                    <a:bodyPr/>
                    <a:lstStyle/>
                    <a:p>
                      <a:endParaRPr lang="ru-RU"/>
                    </a:p>
                  </a:txBody>
                  <a:tcPr/>
                </a:tc>
                <a:tc gridSpan="2">
                  <a:txBody>
                    <a:bodyPr/>
                    <a:lstStyle/>
                    <a:p>
                      <a:pPr indent="21590" algn="ctr">
                        <a:spcAft>
                          <a:spcPts val="600"/>
                        </a:spcAft>
                        <a:tabLst>
                          <a:tab pos="5850890" algn="l"/>
                        </a:tabLst>
                      </a:pPr>
                      <a:r>
                        <a:rPr lang="ru-RU" sz="1400">
                          <a:effectLst/>
                        </a:rPr>
                        <a:t>уступчивость</a:t>
                      </a:r>
                      <a:endParaRPr lang="ru-RU" sz="1000">
                        <a:effectLst/>
                        <a:latin typeface="Times New Roman"/>
                        <a:ea typeface="Times New Roman"/>
                      </a:endParaRPr>
                    </a:p>
                  </a:txBody>
                  <a:tcPr marL="68580" marR="68580" marT="0" marB="0"/>
                </a:tc>
                <a:tc hMerge="1">
                  <a:txBody>
                    <a:bodyPr/>
                    <a:lstStyle/>
                    <a:p>
                      <a:endParaRPr lang="ru-RU"/>
                    </a:p>
                  </a:txBody>
                  <a:tcPr/>
                </a:tc>
              </a:tr>
              <a:tr h="969799">
                <a:tc>
                  <a:txBody>
                    <a:bodyPr/>
                    <a:lstStyle/>
                    <a:p>
                      <a:pPr indent="540385" algn="just">
                        <a:spcAft>
                          <a:spcPts val="600"/>
                        </a:spcAft>
                        <a:tabLst>
                          <a:tab pos="5850890" algn="l"/>
                        </a:tabLst>
                      </a:pPr>
                      <a:r>
                        <a:rPr lang="ru-RU" sz="1400">
                          <a:effectLst/>
                        </a:rPr>
                        <a:t> </a:t>
                      </a:r>
                      <a:endParaRPr lang="ru-RU" sz="1000">
                        <a:effectLst/>
                        <a:latin typeface="Times New Roman"/>
                        <a:ea typeface="Times New Roman"/>
                      </a:endParaRPr>
                    </a:p>
                  </a:txBody>
                  <a:tcPr marL="68580" marR="68580" marT="0" marB="0"/>
                </a:tc>
                <a:tc>
                  <a:txBody>
                    <a:bodyPr/>
                    <a:lstStyle/>
                    <a:p>
                      <a:pPr indent="540385" algn="just">
                        <a:spcAft>
                          <a:spcPts val="600"/>
                        </a:spcAft>
                        <a:tabLst>
                          <a:tab pos="5850890" algn="l"/>
                        </a:tabLst>
                      </a:pPr>
                      <a:r>
                        <a:rPr lang="ru-RU" sz="1400">
                          <a:effectLst/>
                        </a:rPr>
                        <a:t> </a:t>
                      </a:r>
                      <a:endParaRPr lang="ru-RU" sz="1000">
                        <a:effectLst/>
                        <a:latin typeface="Times New Roman"/>
                        <a:ea typeface="Times New Roman"/>
                      </a:endParaRPr>
                    </a:p>
                  </a:txBody>
                  <a:tcPr marL="68580" marR="68580" marT="0" marB="0"/>
                </a:tc>
                <a:tc>
                  <a:txBody>
                    <a:bodyPr/>
                    <a:lstStyle/>
                    <a:p>
                      <a:pPr indent="540385" algn="just">
                        <a:spcAft>
                          <a:spcPts val="600"/>
                        </a:spcAft>
                        <a:tabLst>
                          <a:tab pos="5850890" algn="l"/>
                        </a:tabLst>
                      </a:pPr>
                      <a:r>
                        <a:rPr lang="ru-RU" sz="1400" dirty="0">
                          <a:effectLst/>
                        </a:rPr>
                        <a:t> </a:t>
                      </a:r>
                      <a:endParaRPr lang="ru-RU" sz="1000" dirty="0">
                        <a:effectLst/>
                        <a:latin typeface="Times New Roman"/>
                        <a:ea typeface="Times New Roman"/>
                      </a:endParaRPr>
                    </a:p>
                  </a:txBody>
                  <a:tcPr marL="68580" marR="68580" marT="0" marB="0"/>
                </a:tc>
                <a:tc>
                  <a:txBody>
                    <a:bodyPr/>
                    <a:lstStyle/>
                    <a:p>
                      <a:pPr indent="540385" algn="just">
                        <a:spcAft>
                          <a:spcPts val="600"/>
                        </a:spcAft>
                        <a:tabLst>
                          <a:tab pos="5850890" algn="l"/>
                        </a:tabLst>
                      </a:pPr>
                      <a:r>
                        <a:rPr lang="ru-RU" sz="1400" dirty="0">
                          <a:effectLst/>
                        </a:rPr>
                        <a:t> </a:t>
                      </a:r>
                      <a:endParaRPr lang="ru-RU" sz="1000" dirty="0">
                        <a:effectLst/>
                        <a:latin typeface="Times New Roman"/>
                        <a:ea typeface="Times New Roman"/>
                      </a:endParaRPr>
                    </a:p>
                  </a:txBody>
                  <a:tcPr marL="68580" marR="68580" marT="0" marB="0"/>
                </a:tc>
              </a:tr>
            </a:tbl>
          </a:graphicData>
        </a:graphic>
      </p:graphicFrame>
      <p:sp>
        <p:nvSpPr>
          <p:cNvPr id="4" name="Rectangle 1"/>
          <p:cNvSpPr>
            <a:spLocks noGrp="1" noChangeArrowheads="1"/>
          </p:cNvSpPr>
          <p:nvPr>
            <p:ph type="title"/>
          </p:nvPr>
        </p:nvSpPr>
        <p:spPr bwMode="auto">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539750" fontAlgn="base">
              <a:spcBef>
                <a:spcPct val="0"/>
              </a:spcBef>
              <a:spcAft>
                <a:spcPct val="0"/>
              </a:spcAft>
              <a:tabLst>
                <a:tab pos="5851525" algn="l"/>
              </a:tabLst>
              <a:defRPr>
                <a:solidFill>
                  <a:schemeClr val="tx1"/>
                </a:solidFill>
                <a:latin typeface="Arial" pitchFamily="34" charset="0"/>
                <a:cs typeface="Arial" pitchFamily="34" charset="0"/>
              </a:defRPr>
            </a:lvl1pPr>
            <a:lvl2pPr fontAlgn="base">
              <a:spcBef>
                <a:spcPct val="0"/>
              </a:spcBef>
              <a:spcAft>
                <a:spcPct val="0"/>
              </a:spcAft>
              <a:tabLst>
                <a:tab pos="5851525" algn="l"/>
              </a:tabLst>
              <a:defRPr>
                <a:solidFill>
                  <a:schemeClr val="tx1"/>
                </a:solidFill>
                <a:latin typeface="Arial" pitchFamily="34" charset="0"/>
                <a:cs typeface="Arial" pitchFamily="34" charset="0"/>
              </a:defRPr>
            </a:lvl2pPr>
            <a:lvl3pPr fontAlgn="base">
              <a:spcBef>
                <a:spcPct val="0"/>
              </a:spcBef>
              <a:spcAft>
                <a:spcPct val="0"/>
              </a:spcAft>
              <a:tabLst>
                <a:tab pos="5851525" algn="l"/>
              </a:tabLst>
              <a:defRPr>
                <a:solidFill>
                  <a:schemeClr val="tx1"/>
                </a:solidFill>
                <a:latin typeface="Arial" pitchFamily="34" charset="0"/>
                <a:cs typeface="Arial" pitchFamily="34" charset="0"/>
              </a:defRPr>
            </a:lvl3pPr>
            <a:lvl4pPr fontAlgn="base">
              <a:spcBef>
                <a:spcPct val="0"/>
              </a:spcBef>
              <a:spcAft>
                <a:spcPct val="0"/>
              </a:spcAft>
              <a:tabLst>
                <a:tab pos="5851525" algn="l"/>
              </a:tabLst>
              <a:defRPr>
                <a:solidFill>
                  <a:schemeClr val="tx1"/>
                </a:solidFill>
                <a:latin typeface="Arial" pitchFamily="34" charset="0"/>
                <a:cs typeface="Arial" pitchFamily="34" charset="0"/>
              </a:defRPr>
            </a:lvl4pPr>
            <a:lvl5pPr fontAlgn="base">
              <a:spcBef>
                <a:spcPct val="0"/>
              </a:spcBef>
              <a:spcAft>
                <a:spcPct val="0"/>
              </a:spcAft>
              <a:tabLst>
                <a:tab pos="5851525" algn="l"/>
              </a:tabLst>
              <a:defRPr>
                <a:solidFill>
                  <a:schemeClr val="tx1"/>
                </a:solidFill>
                <a:latin typeface="Arial" pitchFamily="34" charset="0"/>
                <a:cs typeface="Arial" pitchFamily="34" charset="0"/>
              </a:defRPr>
            </a:lvl5pPr>
            <a:lvl6pPr fontAlgn="base">
              <a:spcBef>
                <a:spcPct val="0"/>
              </a:spcBef>
              <a:spcAft>
                <a:spcPct val="0"/>
              </a:spcAft>
              <a:tabLst>
                <a:tab pos="5851525" algn="l"/>
              </a:tabLst>
              <a:defRPr>
                <a:solidFill>
                  <a:schemeClr val="tx1"/>
                </a:solidFill>
                <a:latin typeface="Arial" pitchFamily="34" charset="0"/>
                <a:cs typeface="Arial" pitchFamily="34" charset="0"/>
              </a:defRPr>
            </a:lvl6pPr>
            <a:lvl7pPr fontAlgn="base">
              <a:spcBef>
                <a:spcPct val="0"/>
              </a:spcBef>
              <a:spcAft>
                <a:spcPct val="0"/>
              </a:spcAft>
              <a:tabLst>
                <a:tab pos="5851525" algn="l"/>
              </a:tabLst>
              <a:defRPr>
                <a:solidFill>
                  <a:schemeClr val="tx1"/>
                </a:solidFill>
                <a:latin typeface="Arial" pitchFamily="34" charset="0"/>
                <a:cs typeface="Arial" pitchFamily="34" charset="0"/>
              </a:defRPr>
            </a:lvl7pPr>
            <a:lvl8pPr fontAlgn="base">
              <a:spcBef>
                <a:spcPct val="0"/>
              </a:spcBef>
              <a:spcAft>
                <a:spcPct val="0"/>
              </a:spcAft>
              <a:tabLst>
                <a:tab pos="5851525" algn="l"/>
              </a:tabLst>
              <a:defRPr>
                <a:solidFill>
                  <a:schemeClr val="tx1"/>
                </a:solidFill>
                <a:latin typeface="Arial" pitchFamily="34" charset="0"/>
                <a:cs typeface="Arial" pitchFamily="34" charset="0"/>
              </a:defRPr>
            </a:lvl8pPr>
            <a:lvl9pPr fontAlgn="base">
              <a:spcBef>
                <a:spcPct val="0"/>
              </a:spcBef>
              <a:spcAft>
                <a:spcPct val="0"/>
              </a:spcAft>
              <a:tabLst>
                <a:tab pos="5851525" algn="l"/>
              </a:tabLst>
              <a:defRPr>
                <a:solidFill>
                  <a:schemeClr val="tx1"/>
                </a:solidFill>
                <a:latin typeface="Arial" pitchFamily="34" charset="0"/>
                <a:cs typeface="Arial" pitchFamily="34" charset="0"/>
              </a:defRPr>
            </a:lvl9pPr>
          </a:lstStyle>
          <a:p>
            <a:pPr marL="0" marR="0" lvl="0" indent="539750" algn="ctr" defTabSz="914400" rtl="0" eaLnBrk="1" fontAlgn="base" latinLnBrk="0" hangingPunct="1">
              <a:lnSpc>
                <a:spcPct val="100000"/>
              </a:lnSpc>
              <a:spcBef>
                <a:spcPct val="0"/>
              </a:spcBef>
              <a:spcAft>
                <a:spcPct val="0"/>
              </a:spcAft>
              <a:buClrTx/>
              <a:buSzTx/>
              <a:buFontTx/>
              <a:buNone/>
              <a:tabLst>
                <a:tab pos="5851525" algn="l"/>
              </a:tabLst>
            </a:pPr>
            <a:r>
              <a:rPr kumimoji="0" lang="ru-RU" altLang="ru-RU" sz="1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Формы поведения в конфликте</a:t>
            </a:r>
            <a:endParaRPr kumimoji="0" lang="ru-RU" altLang="ru-RU" sz="18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341675689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2200" i="1" dirty="0"/>
              <a:t>Уступчивость, приспособление.</a:t>
            </a:r>
            <a:r>
              <a:rPr lang="ru-RU" sz="2200" dirty="0"/>
              <a:t> </a:t>
            </a:r>
            <a:r>
              <a:rPr lang="ru-RU" sz="2200" dirty="0" smtClean="0"/>
              <a:t/>
            </a:r>
            <a:br>
              <a:rPr lang="ru-RU" sz="2200" dirty="0" smtClean="0"/>
            </a:br>
            <a:r>
              <a:rPr lang="ru-RU" sz="2200" dirty="0" smtClean="0"/>
              <a:t>Действия </a:t>
            </a:r>
            <a:r>
              <a:rPr lang="ru-RU" sz="2200" dirty="0"/>
              <a:t>индивида направлены на сохранение или восстановление благоприятных отношений с оппонентом путем сглаживания разногласий за счет собственных интересов. Данный подход возможен, когда вклад индивида не слишком велик или когда предмет разногласия более существен для оппонента, чем для индивида. Такое поведение в конфликте используется, если ситуация не особенно значима, если важнее сохранить хорошие отношения с оппонентом, чем отстаивать свои собственные интересы, если у индивида мало шансов на победу, мало власти.</a:t>
            </a:r>
            <a:r>
              <a:rPr lang="ru-RU" dirty="0"/>
              <a:t/>
            </a:r>
            <a:br>
              <a:rPr lang="ru-RU" dirty="0"/>
            </a:br>
            <a:endParaRPr lang="ru-RU" dirty="0"/>
          </a:p>
        </p:txBody>
      </p:sp>
    </p:spTree>
    <p:extLst>
      <p:ext uri="{BB962C8B-B14F-4D97-AF65-F5344CB8AC3E}">
        <p14:creationId xmlns:p14="http://schemas.microsoft.com/office/powerpoint/2010/main" val="360631154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NewsPrint">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NewsPrint">
      <a:majorFont>
        <a:latin typeface="Impact"/>
        <a:ea typeface=""/>
        <a:cs typeface=""/>
        <a:font script="Jpan" typeface="HGP創英角ｺﾞｼｯｸUB"/>
        <a:font script="Hang" typeface="HY견고딕"/>
        <a:font script="Hans" typeface="微软雅黑"/>
        <a:font script="Hant" typeface="微軟正黑體"/>
        <a:font script="Arab" typeface="Tahoma"/>
        <a:font script="Hebr" typeface="To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NewsPrint">
      <a:fillStyleLst>
        <a:solidFill>
          <a:schemeClr val="phClr"/>
        </a:solidFill>
        <a:gradFill rotWithShape="1">
          <a:gsLst>
            <a:gs pos="0">
              <a:schemeClr val="phClr">
                <a:tint val="37000"/>
                <a:hueMod val="100000"/>
                <a:satMod val="200000"/>
                <a:lumMod val="88000"/>
              </a:schemeClr>
            </a:gs>
            <a:gs pos="100000">
              <a:schemeClr val="phClr">
                <a:tint val="53000"/>
                <a:shade val="100000"/>
                <a:hueMod val="100000"/>
                <a:satMod val="350000"/>
                <a:lumMod val="79000"/>
              </a:schemeClr>
            </a:gs>
          </a:gsLst>
          <a:lin ang="5400000" scaled="1"/>
        </a:gradFill>
        <a:gradFill rotWithShape="1">
          <a:gsLst>
            <a:gs pos="0">
              <a:schemeClr val="phClr">
                <a:tint val="83000"/>
                <a:shade val="100000"/>
                <a:alpha val="100000"/>
                <a:hueMod val="100000"/>
                <a:satMod val="220000"/>
                <a:lumMod val="90000"/>
              </a:schemeClr>
            </a:gs>
            <a:gs pos="76000">
              <a:schemeClr val="phClr">
                <a:shade val="100000"/>
              </a:schemeClr>
            </a:gs>
            <a:gs pos="100000">
              <a:schemeClr val="phClr">
                <a:shade val="93000"/>
                <a:alpha val="100000"/>
                <a:satMod val="100000"/>
                <a:lumMod val="93000"/>
              </a:schemeClr>
            </a:gs>
          </a:gsLst>
          <a:path path="circle">
            <a:fillToRect l="15000" t="15000" r="100000" b="100000"/>
          </a:path>
        </a:gradFill>
      </a:fillStyleLst>
      <a:lnStyleLst>
        <a:ln w="15875" cap="flat" cmpd="sng" algn="ctr">
          <a:solidFill>
            <a:schemeClr val="phClr"/>
          </a:solidFill>
          <a:prstDash val="solid"/>
        </a:ln>
        <a:ln w="22225" cap="flat" cmpd="sng" algn="ctr">
          <a:solidFill>
            <a:schemeClr val="phClr"/>
          </a:solidFill>
          <a:prstDash val="solid"/>
        </a:ln>
        <a:ln w="34925" cap="flat" cmpd="sng" algn="ctr">
          <a:solidFill>
            <a:schemeClr val="phClr"/>
          </a:solidFill>
          <a:prstDash val="solid"/>
        </a:ln>
      </a:lnStyleLst>
      <a:effectStyleLst>
        <a:effectStyle>
          <a:effectLst>
            <a:outerShdw blurRad="50800" dist="12700" dir="5280000" rotWithShape="0">
              <a:srgbClr val="000000">
                <a:alpha val="40000"/>
              </a:srgbClr>
            </a:outerShdw>
          </a:effectLst>
        </a:effectStyle>
        <a:effectStyle>
          <a:effectLst>
            <a:outerShdw blurRad="38100" dist="38100" dir="5400000" rotWithShape="0">
              <a:srgbClr val="000000">
                <a:alpha val="35000"/>
              </a:srgbClr>
            </a:outerShdw>
          </a:effectLst>
        </a:effectStyle>
        <a:effectStyle>
          <a:effectLst>
            <a:outerShdw blurRad="38100" dist="38100" dir="5400000" rotWithShape="0">
              <a:srgbClr val="000000">
                <a:alpha val="35000"/>
              </a:srgbClr>
            </a:outerShdw>
          </a:effectLst>
          <a:scene3d>
            <a:camera prst="orthographicFront">
              <a:rot lat="0" lon="0" rev="0"/>
            </a:camera>
            <a:lightRig rig="brightRoom" dir="tl"/>
          </a:scene3d>
          <a:sp3d contourW="12700">
            <a:bevelT w="31750" h="12700"/>
            <a:contourClr>
              <a:schemeClr val="phClr"/>
            </a:contourClr>
          </a:sp3d>
        </a:effectStyle>
      </a:effectStyleLst>
      <a:bgFillStyleLst>
        <a:solidFill>
          <a:schemeClr val="phClr"/>
        </a:solidFill>
        <a:gradFill rotWithShape="1">
          <a:gsLst>
            <a:gs pos="0">
              <a:schemeClr val="phClr">
                <a:tint val="93000"/>
              </a:schemeClr>
            </a:gs>
            <a:gs pos="100000">
              <a:schemeClr val="phClr">
                <a:shade val="55000"/>
              </a:schemeClr>
            </a:gs>
          </a:gsLst>
          <a:lin ang="5400000" scaled="1"/>
        </a:gradFill>
        <a:blipFill rotWithShape="1">
          <a:blip xmlns:r="http://schemas.openxmlformats.org/officeDocument/2006/relationships" r:embed="rId1">
            <a:duotone>
              <a:schemeClr val="phClr">
                <a:shade val="20000"/>
                <a:satMod val="350000"/>
                <a:lumMod val="125000"/>
              </a:schemeClr>
              <a:schemeClr val="phClr">
                <a:tint val="90000"/>
                <a:satMod val="25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Newsprint</Template>
  <TotalTime>89</TotalTime>
  <Words>399</Words>
  <Application>Microsoft Office PowerPoint</Application>
  <PresentationFormat>Экран (4:3)</PresentationFormat>
  <Paragraphs>83</Paragraphs>
  <Slides>15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NewsPrint</vt:lpstr>
      <vt:lpstr>   Основные способы решения конфликта</vt:lpstr>
      <vt:lpstr>Распределение ресурсов.  В детской среде развития ресурсы всегда ограничены. Руководитель  класса должен решить, как распределить материалы, информацию, роли между разными группами, чтобы наиболее эффективным образом достигнуть целей. Необходимость делить ресурсы почти неизбежно ведет к различного рода конфликтам. </vt:lpstr>
      <vt:lpstr>Различия в целях.  Различия в целях часто просматриваются между личностью и группой.  Взаимозависимость задач.  Возможность конфликта существует везде, где один человек или группа зависят в выполнении задачи от другого человека или группы.</vt:lpstr>
      <vt:lpstr>Различия в представлениях и ценностях.  Различиях в ценностях - очень распространенная причина конфликта. Вместо того, чтобы объективно оценивать ситуацию, люди акцентируются на тех взглядах, альтернативах и аспектах ситуации, которые, по их мнению, благоприятны для группы и личных потребностей.  Неудовлетворительная коммуникация.  Плохая передача информации является как причиной, так и следствием конфликта. Она может действовать как катализатор конфликта</vt:lpstr>
      <vt:lpstr>Неправильный контроль.  Контроль при управлении не должен диктоваться подозрительностью.   Различия в манере поведения и жизненном опыте.  Человек не ощущает идентичности и настраивается сразу на то, что он не будет понят другим человеком. Возникает барьер в общении. </vt:lpstr>
      <vt:lpstr>Функции конфликтов </vt:lpstr>
      <vt:lpstr>Пример карты конфликта </vt:lpstr>
      <vt:lpstr>Формы поведения в конфликте</vt:lpstr>
      <vt:lpstr>Уступчивость, приспособление.  Действия индивида направлены на сохранение или восстановление благоприятных отношений с оппонентом путем сглаживания разногласий за счет собственных интересов. Данный подход возможен, когда вклад индивида не слишком велик или когда предмет разногласия более существен для оппонента, чем для индивида. Такое поведение в конфликте используется, если ситуация не особенно значима, если важнее сохранить хорошие отношения с оппонентом, чем отстаивать свои собственные интересы, если у индивида мало шансов на победу, мало власти. </vt:lpstr>
      <vt:lpstr>Уклонение (избежание, уход).  Данная форма поведения выбирается тогда, когда индивид не хочет отстаивать свои права, сотрудничать для выработки решения, воздерживается от высказывания своей позиции, уклоняется от спора. Этот стиль предполагает тенденцию ухода от ответственности за решения. Такое поведение возможно, если исход конфликта для индивида не особенно важен, либо, если ситуация слишком сложна и разрешение конфликта потребует много сил у его участников, либо у индивида не хватает власти для решения конфликта в свою пользу. </vt:lpstr>
      <vt:lpstr>Противоборство, конкуренция  характеризуется активной борьбой индивида за свои интересы, применением всех доступных ему средств для достижения поставленных целей: применением власти, принуждения, других средств давления на оппонентов, использованием зависимости других участников от него. Ситуация воспринимается индивидом как крайне значимая для него, как вопрос победы или поражения, что предполагает жесткую позицию по отношению к оппонентам и непримиримый антагонизм к другим участникам конфликта в случае их сопротивления. </vt:lpstr>
      <vt:lpstr>Сотрудничество означает, что индивид активно участвует в поиске решения, удовлетворяющего всех участников взаимодействия, но не забывая при этом и свои интересы. Предполагается открытый обмен мнениями, заинтересованность всех участников конфликта в выработке общего решения. Данная форма требует положительной работы и участия всех сторон. Если у оппонентов есть время, а решение проблемы имеет для всех важное значение, то при таком подходе возможно всестороннее обсуждение вопроса, возникших разногласий и выработка общего решения с соблюдением интересов всех участников. </vt:lpstr>
      <vt:lpstr>Возможность переговоров в зависимости от этапа развития конфликта</vt:lpstr>
      <vt:lpstr>7 шагов для разрешения конфликтов 1-й шаг. Прекратить борьбу с оппонентом. Понять, что путем конфликта мне не удастся защитить свои интересы. Оценить возможные непосредственные и перспективные последствия конфликта для меня.  2-й шаг. Внутренне согласиться, что когда два человека конфликтуют, то не прав тот из них, кто умнее. Трудно ждать инициативы от этого упрямого оппонента. Гораздо реальнее мне самому изменить свое поведение в конфликте. Я от этого только выиграю или, по крайней мере, не проиграю.  3-й шаг. Минимизировать мои негативные эмоции по отношению к оппоненту. Постараться найти возможность уменьшить его негативные эмоции по отношению ко мне.  4-й шаг. Настроиться на то, что потребуются определенные усилия для решения проблемы путем сотрудничества либо компромисса.  5-й шаг. Попытаться понять и согласиться с тем, что оппонент, как и я, преследует свои интересы в конфликте. То, что он их отстаивает, так же естественно, как и защита много собственных интересов.  6-й шаг. Оценить суть конфликта как бы со стороны, представив на моем месте и месте оппонента наших двойников. Для этого необходимо мысленно выйти из конфликтной ситуации и представить, что точно такой же конфликт происходит в другом коллективе. В нем участвует мой двойник и двойник оппонента. Важно увидеть сильные стороны, частичную правоту в позиции двойника оппонента и слабые стороны частичную неправоту в позиции моего двойника.  7-й шаг. Выявить, каковы истинные интересы моего оппонента в этом конфликте. Чего он, в конечном счете, хочет добиться. Увидеть за поводом и внешней картиной конфликта его скрытую суть.  </vt:lpstr>
      <vt:lpstr>    Спасибо за внимание!</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Основные способы решения конфликта</dc:title>
  <dc:creator>Администратор</dc:creator>
  <cp:lastModifiedBy>tura</cp:lastModifiedBy>
  <cp:revision>7</cp:revision>
  <dcterms:created xsi:type="dcterms:W3CDTF">2017-02-17T07:36:42Z</dcterms:created>
  <dcterms:modified xsi:type="dcterms:W3CDTF">2017-02-17T09:07:18Z</dcterms:modified>
</cp:coreProperties>
</file>